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83" r:id="rId5"/>
    <p:sldId id="287" r:id="rId6"/>
    <p:sldId id="286" r:id="rId7"/>
    <p:sldId id="289" r:id="rId8"/>
    <p:sldId id="272" r:id="rId9"/>
    <p:sldId id="295" r:id="rId10"/>
    <p:sldId id="271" r:id="rId11"/>
    <p:sldId id="294" r:id="rId12"/>
    <p:sldId id="282" r:id="rId13"/>
    <p:sldId id="298" r:id="rId14"/>
    <p:sldId id="290" r:id="rId15"/>
    <p:sldId id="297" r:id="rId16"/>
    <p:sldId id="299" r:id="rId17"/>
    <p:sldId id="296" r:id="rId18"/>
    <p:sldId id="291" r:id="rId19"/>
    <p:sldId id="293" r:id="rId20"/>
    <p:sldId id="267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AD9D"/>
    <a:srgbClr val="BAB0A2"/>
    <a:srgbClr val="DDDBD6"/>
    <a:srgbClr val="772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4C61B8-075D-46E3-BECE-03FDE33B4385}" v="3200" dt="2024-07-30T23:14:13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4531"/>
  </p:normalViewPr>
  <p:slideViewPr>
    <p:cSldViewPr snapToGrid="0">
      <p:cViewPr varScale="1">
        <p:scale>
          <a:sx n="115" d="100"/>
          <a:sy n="115" d="100"/>
        </p:scale>
        <p:origin x="9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208" d="100"/>
          <a:sy n="208" d="100"/>
        </p:scale>
        <p:origin x="41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Consolas" panose="020B0609020204030204" pitchFamily="49" charset="0"/>
              </a:rPr>
              <a:t>Michelle Eggers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B91-A348-9871-D1DD6FED4A7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B91-A348-9871-D1DD6FED4A7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B91-A348-9871-D1DD6FED4A7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B91-A348-9871-D1DD6FED4A7A}"/>
              </c:ext>
            </c:extLst>
          </c:dPt>
          <c:cat>
            <c:strRef>
              <c:f>Sheet1!$A$2:$A$5</c:f>
              <c:strCache>
                <c:ptCount val="4"/>
                <c:pt idx="0">
                  <c:v>Pentester</c:v>
                </c:pt>
                <c:pt idx="1">
                  <c:v>Playlist Creator</c:v>
                </c:pt>
                <c:pt idx="2">
                  <c:v>Hot Spring Lover</c:v>
                </c:pt>
                <c:pt idx="3">
                  <c:v>Aerial Enthusiast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B91-A348-9871-D1DD6FED4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nsolas" panose="020B0609020204030204" pitchFamily="49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49BC41-7E28-6FE7-2BF5-5C3595037E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73BFC-DE3E-02D5-43CD-A72A6AA768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BFF30-0BCF-2C4B-9219-3B0DE733EBE0}" type="datetimeFigureOut">
              <a:rPr lang="en-US" smtClean="0"/>
              <a:t>8/21/24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37408-17E2-3F91-E8CE-D18A9E008F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476E8-2B19-66E1-81C8-71A4D3C9D4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4C2B5-20A8-AB49-BEBB-3BE4853A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468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21B90-9A2D-E24B-B924-07568185186C}" type="datetimeFigureOut">
              <a:rPr lang="en-US" smtClean="0"/>
              <a:t>8/21/24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9D14F-3629-B748-8490-86C1AAC9A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47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9D14F-3629-B748-8490-86C1AAC9AF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1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0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0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F328099E-5791-A1C2-BBF2-074901DAA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7451" y="379618"/>
            <a:ext cx="6064549" cy="6098763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4E9D061-1788-7684-8B16-7E3B9B2673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6940" y="3501942"/>
            <a:ext cx="4787610" cy="252399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Presentation Title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F7758A7-3790-8905-6FE9-B4D92DC6B9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6940" y="3781342"/>
            <a:ext cx="4819060" cy="252399"/>
          </a:xfrm>
        </p:spPr>
        <p:txBody>
          <a:bodyPr anchor="ctr" anchorCtr="0"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Secondary info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049CA4-2033-F94D-3A4D-B0268D77AC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6940" y="4289342"/>
            <a:ext cx="4819060" cy="252399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84E3ECF-4983-8405-7007-7AED71880C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0720" y="2550521"/>
            <a:ext cx="2512683" cy="5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18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982F941-1021-2CEA-CCCF-C15157B5F4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2849" cy="6861048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04F4596-CE59-1524-3E65-2E8A48EC7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1341" y="2625242"/>
            <a:ext cx="4569359" cy="1607515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86E1B3-273A-5F3E-3E84-24DD4D624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34670DD-B8E7-6325-8851-7A4137CC6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5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BCD2621C-4D3B-7391-6D19-B9AA000897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3048"/>
            <a:ext cx="12202851" cy="6858000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04F4596-CE59-1524-3E65-2E8A48EC7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1341" y="2625242"/>
            <a:ext cx="4569359" cy="1607515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86E1B3-273A-5F3E-3E84-24DD4D624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34670DD-B8E7-6325-8851-7A4137CC6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93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on a couch with a computer&#10;&#10;Description automatically generated">
            <a:extLst>
              <a:ext uri="{FF2B5EF4-FFF2-40B4-BE49-F238E27FC236}">
                <a16:creationId xmlns:a16="http://schemas.microsoft.com/office/drawing/2014/main" id="{8C26B085-E3D6-7395-83FE-19B4A1EA4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202849" cy="6858000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04F4596-CE59-1524-3E65-2E8A48EC7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1341" y="2625242"/>
            <a:ext cx="4569359" cy="1607515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86E1B3-273A-5F3E-3E84-24DD4D624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34670DD-B8E7-6325-8851-7A4137CC6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4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Members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D7B7908-9640-4AF7-D750-3BA487FC0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BD20B1F8-DAAD-C180-3DA1-F93339139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7377" y="849935"/>
            <a:ext cx="11583555" cy="8100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Meet our 6 team members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173686A-EF62-2A09-1F99-3DEC66CCD5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7377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E2394E91-DA8F-696A-0CE9-4BCC69DD4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965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995867D-541A-DA47-5A2D-83A40AC6DF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66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C0813E-593A-9D5E-E6B6-ACB79861D1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7377" y="4343565"/>
            <a:ext cx="871607" cy="512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70DEC9B0-05EB-AD12-F1C7-D3B7621CD3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965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3F1EACCB-BC7B-34FF-01E0-C8E20747C1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05325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3DCDC1A-A4CC-29C0-B283-1F0226AEAF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20913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8118AE5E-E94E-414B-6ADF-B42BB9CD77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20914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5B91BF2-040D-4CB1-933D-8754E816E1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05325" y="4343565"/>
            <a:ext cx="871607" cy="51271"/>
          </a:xfrm>
          <a:prstGeom prst="rect">
            <a:avLst/>
          </a:prstGeom>
        </p:spPr>
      </p:pic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EE389EB-BB57-0081-C51E-CEFAD2DE16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20913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9372250A-A554-F197-9D6C-398F6EC6573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3152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C231D9D3-C36E-0EA1-681E-9FB7906C78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8740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D2DB38D5-4127-E4A2-70CB-CF7A388A36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8741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903796-64E7-802E-F9E4-F9A415B5AE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93152" y="4343565"/>
            <a:ext cx="871607" cy="51271"/>
          </a:xfrm>
          <a:prstGeom prst="rect">
            <a:avLst/>
          </a:prstGeom>
        </p:spPr>
      </p:pic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0E55093-EAE4-4DE6-2CE3-F893EF6A01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8740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764600AD-9FDF-DFC0-E860-82F5172DAD9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61100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7EAB6A6F-4C65-8FEC-F448-E4FA1EECE52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6688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B5443980-2086-48D5-259B-C6A109EF91E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6689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C775595-C1FF-A942-C90C-ABE6749135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1100" y="4343565"/>
            <a:ext cx="871607" cy="51271"/>
          </a:xfrm>
          <a:prstGeom prst="rect">
            <a:avLst/>
          </a:prstGeom>
        </p:spPr>
      </p:pic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96F92C6E-1061-A07C-B5DB-4BA900BC91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6688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3C6B37AA-24B1-9395-E4C3-6E1C2E3E4FC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19108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6756C5E9-6020-7ACC-E06F-F82B60F8F1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34696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D6119A97-DFAE-084E-9A5D-4D67B3152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4697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B750B22-A373-60DB-1F30-F23FBE1139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19108" y="4343565"/>
            <a:ext cx="871607" cy="51271"/>
          </a:xfrm>
          <a:prstGeom prst="rect">
            <a:avLst/>
          </a:prstGeom>
        </p:spPr>
      </p:pic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63ABB48E-5908-00D6-5F08-2F7AC983AA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34696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AE4AB8B6-9F30-452F-2909-E66EAF0A40E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196995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3029DAEE-4F54-8B6E-BE13-30C2BCF199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12583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C8FF1EE-5A7C-B669-0691-0B549A19D92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212584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847D236-F2C3-12CB-F3D4-CC7D93BDC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96995" y="4343565"/>
            <a:ext cx="871607" cy="51271"/>
          </a:xfrm>
          <a:prstGeom prst="rect">
            <a:avLst/>
          </a:prstGeom>
        </p:spPr>
      </p:pic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A95E62C-DB18-A4CF-CFD3-E156FCD61A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12583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86C3DFC5-5221-3A0F-91F6-2FDD0C60B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979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Members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D7B7908-9640-4AF7-D750-3BA487FC0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BD20B1F8-DAAD-C180-3DA1-F93339139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7377" y="849935"/>
            <a:ext cx="11583555" cy="8100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Meet our 6 team members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173686A-EF62-2A09-1F99-3DEC66CCD5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7377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E2394E91-DA8F-696A-0CE9-4BCC69DD4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965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995867D-541A-DA47-5A2D-83A40AC6DF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66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C0813E-593A-9D5E-E6B6-ACB79861D1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7377" y="4343565"/>
            <a:ext cx="871607" cy="512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70DEC9B0-05EB-AD12-F1C7-D3B7621CD3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965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3F1EACCB-BC7B-34FF-01E0-C8E20747C1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05325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3DCDC1A-A4CC-29C0-B283-1F0226AEAF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20913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8118AE5E-E94E-414B-6ADF-B42BB9CD77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20914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5B91BF2-040D-4CB1-933D-8754E816E1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05325" y="4343565"/>
            <a:ext cx="871607" cy="51271"/>
          </a:xfrm>
          <a:prstGeom prst="rect">
            <a:avLst/>
          </a:prstGeom>
        </p:spPr>
      </p:pic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EE389EB-BB57-0081-C51E-CEFAD2DE16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20913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9372250A-A554-F197-9D6C-398F6EC6573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3152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C231D9D3-C36E-0EA1-681E-9FB7906C78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8740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D2DB38D5-4127-E4A2-70CB-CF7A388A36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8741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903796-64E7-802E-F9E4-F9A415B5AE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93152" y="4343565"/>
            <a:ext cx="871607" cy="51271"/>
          </a:xfrm>
          <a:prstGeom prst="rect">
            <a:avLst/>
          </a:prstGeom>
        </p:spPr>
      </p:pic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0E55093-EAE4-4DE6-2CE3-F893EF6A01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8740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764600AD-9FDF-DFC0-E860-82F5172DAD9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61100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7EAB6A6F-4C65-8FEC-F448-E4FA1EECE52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6688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B5443980-2086-48D5-259B-C6A109EF91E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6689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C775595-C1FF-A942-C90C-ABE6749135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1100" y="4343565"/>
            <a:ext cx="871607" cy="51271"/>
          </a:xfrm>
          <a:prstGeom prst="rect">
            <a:avLst/>
          </a:prstGeom>
        </p:spPr>
      </p:pic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96F92C6E-1061-A07C-B5DB-4BA900BC91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6688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3C6B37AA-24B1-9395-E4C3-6E1C2E3E4FC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19108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6756C5E9-6020-7ACC-E06F-F82B60F8F1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34696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D6119A97-DFAE-084E-9A5D-4D67B3152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4697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B750B22-A373-60DB-1F30-F23FBE1139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19108" y="4343565"/>
            <a:ext cx="871607" cy="51271"/>
          </a:xfrm>
          <a:prstGeom prst="rect">
            <a:avLst/>
          </a:prstGeom>
        </p:spPr>
      </p:pic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63ABB48E-5908-00D6-5F08-2F7AC983AA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34696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AE4AB8B6-9F30-452F-2909-E66EAF0A40E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196995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3029DAEE-4F54-8B6E-BE13-30C2BCF199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12583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C8FF1EE-5A7C-B669-0691-0B549A19D92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212584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847D236-F2C3-12CB-F3D4-CC7D93BDC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96995" y="4343565"/>
            <a:ext cx="871607" cy="51271"/>
          </a:xfrm>
          <a:prstGeom prst="rect">
            <a:avLst/>
          </a:prstGeom>
        </p:spPr>
      </p:pic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A95E62C-DB18-A4CF-CFD3-E156FCD61A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12583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FEF65EE-0866-6DAF-A20E-8E8BA7F60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598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Members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D7B7908-9640-4AF7-D750-3BA487FC0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BD20B1F8-DAAD-C180-3DA1-F93339139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0521" y="849935"/>
            <a:ext cx="9543096" cy="8100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Meet our 5 team members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173686A-EF62-2A09-1F99-3DEC66CCD5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0520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E2394E91-DA8F-696A-0CE9-4BCC69DD4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6108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995867D-541A-DA47-5A2D-83A40AC6DF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6109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C0813E-593A-9D5E-E6B6-ACB79861D1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0520" y="4343565"/>
            <a:ext cx="871607" cy="512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70DEC9B0-05EB-AD12-F1C7-D3B7621CD3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6108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3F1EACCB-BC7B-34FF-01E0-C8E20747C1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58468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3DCDC1A-A4CC-29C0-B283-1F0226AEAF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4056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8118AE5E-E94E-414B-6ADF-B42BB9CD77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74057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5B91BF2-040D-4CB1-933D-8754E816E1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58468" y="4343565"/>
            <a:ext cx="871607" cy="51271"/>
          </a:xfrm>
          <a:prstGeom prst="rect">
            <a:avLst/>
          </a:prstGeom>
        </p:spPr>
      </p:pic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EE389EB-BB57-0081-C51E-CEFAD2DE16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74056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9372250A-A554-F197-9D6C-398F6EC6573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46295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C231D9D3-C36E-0EA1-681E-9FB7906C78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61883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D2DB38D5-4127-E4A2-70CB-CF7A388A36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61884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903796-64E7-802E-F9E4-F9A415B5AE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6295" y="4343565"/>
            <a:ext cx="871607" cy="51271"/>
          </a:xfrm>
          <a:prstGeom prst="rect">
            <a:avLst/>
          </a:prstGeom>
        </p:spPr>
      </p:pic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0E55093-EAE4-4DE6-2CE3-F893EF6A01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61883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764600AD-9FDF-DFC0-E860-82F5172DAD9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14243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7EAB6A6F-4C65-8FEC-F448-E4FA1EECE52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29831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B5443980-2086-48D5-259B-C6A109EF91E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29832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C775595-C1FF-A942-C90C-ABE6749135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14243" y="4343565"/>
            <a:ext cx="871607" cy="51271"/>
          </a:xfrm>
          <a:prstGeom prst="rect">
            <a:avLst/>
          </a:prstGeom>
        </p:spPr>
      </p:pic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96F92C6E-1061-A07C-B5DB-4BA900BC91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29831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3C6B37AA-24B1-9395-E4C3-6E1C2E3E4FC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872251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6756C5E9-6020-7ACC-E06F-F82B60F8F1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87839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D6119A97-DFAE-084E-9A5D-4D67B3152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87840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B750B22-A373-60DB-1F30-F23FBE1139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2251" y="4343565"/>
            <a:ext cx="871607" cy="51271"/>
          </a:xfrm>
          <a:prstGeom prst="rect">
            <a:avLst/>
          </a:prstGeom>
        </p:spPr>
      </p:pic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63ABB48E-5908-00D6-5F08-2F7AC983AA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87839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86C3DFC5-5221-3A0F-91F6-2FDD0C60B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201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Members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D7B7908-9640-4AF7-D750-3BA487FC0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BD20B1F8-DAAD-C180-3DA1-F93339139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0521" y="849935"/>
            <a:ext cx="9543096" cy="8100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Meet our 5 team members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173686A-EF62-2A09-1F99-3DEC66CCD5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0520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E2394E91-DA8F-696A-0CE9-4BCC69DD4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6108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995867D-541A-DA47-5A2D-83A40AC6DF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6109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C0813E-593A-9D5E-E6B6-ACB79861D1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0520" y="4343565"/>
            <a:ext cx="871607" cy="512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70DEC9B0-05EB-AD12-F1C7-D3B7621CD3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6108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3F1EACCB-BC7B-34FF-01E0-C8E20747C1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58468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3DCDC1A-A4CC-29C0-B283-1F0226AEAF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4056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8118AE5E-E94E-414B-6ADF-B42BB9CD77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74057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5B91BF2-040D-4CB1-933D-8754E816E1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58468" y="4343565"/>
            <a:ext cx="871607" cy="51271"/>
          </a:xfrm>
          <a:prstGeom prst="rect">
            <a:avLst/>
          </a:prstGeom>
        </p:spPr>
      </p:pic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EE389EB-BB57-0081-C51E-CEFAD2DE16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74056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9372250A-A554-F197-9D6C-398F6EC6573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46295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C231D9D3-C36E-0EA1-681E-9FB7906C78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61883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D2DB38D5-4127-E4A2-70CB-CF7A388A36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61884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903796-64E7-802E-F9E4-F9A415B5AE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6295" y="4343565"/>
            <a:ext cx="871607" cy="51271"/>
          </a:xfrm>
          <a:prstGeom prst="rect">
            <a:avLst/>
          </a:prstGeom>
        </p:spPr>
      </p:pic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0E55093-EAE4-4DE6-2CE3-F893EF6A01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61883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764600AD-9FDF-DFC0-E860-82F5172DAD9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14243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7EAB6A6F-4C65-8FEC-F448-E4FA1EECE52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29831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B5443980-2086-48D5-259B-C6A109EF91E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29832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C775595-C1FF-A942-C90C-ABE6749135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14243" y="4343565"/>
            <a:ext cx="871607" cy="51271"/>
          </a:xfrm>
          <a:prstGeom prst="rect">
            <a:avLst/>
          </a:prstGeom>
        </p:spPr>
      </p:pic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96F92C6E-1061-A07C-B5DB-4BA900BC91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29831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3C6B37AA-24B1-9395-E4C3-6E1C2E3E4FC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872251" y="1785683"/>
            <a:ext cx="1650449" cy="165044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6756C5E9-6020-7ACC-E06F-F82B60F8F1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87839" y="3551634"/>
            <a:ext cx="1645778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D6119A97-DFAE-084E-9A5D-4D67B3152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87840" y="4095087"/>
            <a:ext cx="1645777" cy="129043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B750B22-A373-60DB-1F30-F23FBE1139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2251" y="4343565"/>
            <a:ext cx="871607" cy="51271"/>
          </a:xfrm>
          <a:prstGeom prst="rect">
            <a:avLst/>
          </a:prstGeom>
        </p:spPr>
      </p:pic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63ABB48E-5908-00D6-5F08-2F7AC983AA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87839" y="4529949"/>
            <a:ext cx="1645777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86C3DFC5-5221-3A0F-91F6-2FDD0C60B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95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Detail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7B5E07-6B6D-E409-DD9B-94DC95AEB2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005" y="838178"/>
            <a:ext cx="5181372" cy="5181372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769080DB-CDA5-5A12-74F0-78F5762F6F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795" y="1663199"/>
            <a:ext cx="3065372" cy="8100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B3BA4-3450-43EC-3333-AA43510CF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7795" y="3018427"/>
            <a:ext cx="777223" cy="457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79BD75D-B25C-7E6C-03A0-82D561CAF0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35E3826-A38F-151C-2A9B-575DD88383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67796" y="2650548"/>
            <a:ext cx="3065372" cy="166853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2D7D9C1-1AC4-13DC-D042-CE5081CAD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7795" y="3253469"/>
            <a:ext cx="3065372" cy="1851526"/>
          </a:xfrm>
        </p:spPr>
        <p:txBody>
          <a:bodyPr/>
          <a:lstStyle>
            <a:lvl1pPr marL="0" indent="0">
              <a:lnSpc>
                <a:spcPts val="1400"/>
              </a:lnSpc>
              <a:buNone/>
              <a:defRPr sz="10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EBD5FB7-AD2A-98F5-2751-A70F11D8C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06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Detail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7B5E07-6B6D-E409-DD9B-94DC95AEB2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005" y="838178"/>
            <a:ext cx="5181372" cy="5181372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769080DB-CDA5-5A12-74F0-78F5762F6F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795" y="1663199"/>
            <a:ext cx="3065372" cy="8100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B3BA4-3450-43EC-3333-AA43510CF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7795" y="3018427"/>
            <a:ext cx="777223" cy="457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79BD75D-B25C-7E6C-03A0-82D561CAF0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35E3826-A38F-151C-2A9B-575DD88383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67796" y="2650548"/>
            <a:ext cx="3065372" cy="166853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B30DC5F-CA3B-F89A-2979-F51F586EA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6A75A7C6-FF53-DD21-EDEB-0A0FB435FF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7795" y="3253469"/>
            <a:ext cx="3065372" cy="1851526"/>
          </a:xfrm>
        </p:spPr>
        <p:txBody>
          <a:bodyPr/>
          <a:lstStyle>
            <a:lvl1pPr marL="0" indent="0">
              <a:lnSpc>
                <a:spcPts val="1400"/>
              </a:lnSpc>
              <a:buNone/>
              <a:defRPr sz="10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</p:spTree>
    <p:extLst>
      <p:ext uri="{BB962C8B-B14F-4D97-AF65-F5344CB8AC3E}">
        <p14:creationId xmlns:p14="http://schemas.microsoft.com/office/powerpoint/2010/main" val="2593820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CBA537A-484B-E461-D28E-FB5BFB0E4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799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C490A21-9828-8979-EC6E-5ED2F6F28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5" y="725557"/>
            <a:ext cx="4204806" cy="2345634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Protect your network.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C3D2A94-ABA9-5544-20CD-AB660942F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3664" y="3333336"/>
            <a:ext cx="4204805" cy="1851526"/>
          </a:xfrm>
        </p:spPr>
        <p:txBody>
          <a:bodyPr/>
          <a:lstStyle>
            <a:lvl1pPr marL="0" indent="0">
              <a:lnSpc>
                <a:spcPts val="14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4424AA3-361A-638D-119A-EDD099399B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6D63B2-192A-599B-5104-FFFC84BCF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64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F328099E-5791-A1C2-BBF2-074901DAA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7451" y="379618"/>
            <a:ext cx="6064549" cy="6098763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4E9D061-1788-7684-8B16-7E3B9B2673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6940" y="3501942"/>
            <a:ext cx="4787610" cy="252399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Presentation Title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F7758A7-3790-8905-6FE9-B4D92DC6B9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6940" y="3781342"/>
            <a:ext cx="4819060" cy="252399"/>
          </a:xfrm>
        </p:spPr>
        <p:txBody>
          <a:bodyPr anchor="ctr" anchorCtr="0"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Secondary info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049CA4-2033-F94D-3A4D-B0268D77AC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6940" y="4289342"/>
            <a:ext cx="4819060" cy="252399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accent5"/>
                </a:solidFill>
              </a:defRPr>
            </a:lvl1pPr>
            <a:lvl2pPr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>
              <a:defRPr sz="1000">
                <a:solidFill>
                  <a:schemeClr val="accent5"/>
                </a:solidFill>
              </a:defRPr>
            </a:lvl4pPr>
            <a:lvl5pPr>
              <a:defRPr sz="1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CB4A26C-748F-F903-FC50-AD58B2A57F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6940" y="2550520"/>
            <a:ext cx="2512683" cy="5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30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50/50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CBA537A-484B-E461-D28E-FB5BFB0E4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799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C490A21-9828-8979-EC6E-5ED2F6F28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5" y="725557"/>
            <a:ext cx="4204806" cy="2345634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Bulleted List 50/50 slide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C3D2A94-ABA9-5544-20CD-AB660942F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3664" y="3333336"/>
            <a:ext cx="4204805" cy="1851526"/>
          </a:xfrm>
        </p:spPr>
        <p:txBody>
          <a:bodyPr/>
          <a:lstStyle>
            <a:lvl1pPr marL="171450" indent="-171450">
              <a:lnSpc>
                <a:spcPts val="14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Start your list of items here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  <a:p>
            <a:pPr lvl="0"/>
            <a:r>
              <a:rPr lang="en-US" dirty="0"/>
              <a:t>Item 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4424AA3-361A-638D-119A-EDD099399B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6D63B2-192A-599B-5104-FFFC84BCF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334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CBA537A-484B-E461-D28E-FB5BFB0E4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799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C490A21-9828-8979-EC6E-5ED2F6F28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5" y="725557"/>
            <a:ext cx="4204806" cy="2345634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Protect your network.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C3D2A94-ABA9-5544-20CD-AB660942F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3664" y="3333336"/>
            <a:ext cx="4204805" cy="1851526"/>
          </a:xfrm>
        </p:spPr>
        <p:txBody>
          <a:bodyPr/>
          <a:lstStyle>
            <a:lvl1pPr marL="0" indent="0">
              <a:lnSpc>
                <a:spcPts val="14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4424AA3-361A-638D-119A-EDD099399B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BDA042B-0F9F-D331-1052-89E52657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31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0FF29C-DDBC-1AEE-B8BA-E49E4E49FDF3}"/>
              </a:ext>
            </a:extLst>
          </p:cNvPr>
          <p:cNvSpPr/>
          <p:nvPr userDrawn="1"/>
        </p:nvSpPr>
        <p:spPr>
          <a:xfrm>
            <a:off x="0" y="0"/>
            <a:ext cx="406510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857DAE-86BE-6474-20C4-44A289515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C497D17-CEB4-B5A8-94A3-05CC4E0A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B8E6BF6B-0CEC-C1CA-4476-C630D27E0B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5" y="725557"/>
            <a:ext cx="2544970" cy="232575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Protect your network.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A0BFA6DB-DA27-89CD-1CD0-03DC9C511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1386" y="778978"/>
            <a:ext cx="7097092" cy="5144743"/>
          </a:xfrm>
        </p:spPr>
        <p:txBody>
          <a:bodyPr/>
          <a:lstStyle>
            <a:lvl1pPr marL="0" indent="0">
              <a:lnSpc>
                <a:spcPts val="14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866B32-E54F-8E7A-532B-25514C0137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043288" y="6177739"/>
            <a:ext cx="6367670" cy="4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77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DA4901-48FC-EBF7-232E-0C46FC01F4C5}"/>
              </a:ext>
            </a:extLst>
          </p:cNvPr>
          <p:cNvSpPr/>
          <p:nvPr userDrawn="1"/>
        </p:nvSpPr>
        <p:spPr>
          <a:xfrm>
            <a:off x="317500" y="983974"/>
            <a:ext cx="5616161" cy="26139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A30F68-A859-3016-69E9-40F0323D18EF}"/>
              </a:ext>
            </a:extLst>
          </p:cNvPr>
          <p:cNvSpPr/>
          <p:nvPr userDrawn="1"/>
        </p:nvSpPr>
        <p:spPr>
          <a:xfrm>
            <a:off x="6251161" y="983974"/>
            <a:ext cx="5616161" cy="26139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650157-6BED-24D4-F332-2CA18B9C2516}"/>
              </a:ext>
            </a:extLst>
          </p:cNvPr>
          <p:cNvSpPr/>
          <p:nvPr userDrawn="1"/>
        </p:nvSpPr>
        <p:spPr>
          <a:xfrm>
            <a:off x="317500" y="3920987"/>
            <a:ext cx="5616161" cy="261399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41CA1E-6C40-2281-8B17-AF1CD5A59129}"/>
              </a:ext>
            </a:extLst>
          </p:cNvPr>
          <p:cNvSpPr/>
          <p:nvPr userDrawn="1"/>
        </p:nvSpPr>
        <p:spPr>
          <a:xfrm>
            <a:off x="6251161" y="3920987"/>
            <a:ext cx="5616161" cy="2613991"/>
          </a:xfrm>
          <a:prstGeom prst="rect">
            <a:avLst/>
          </a:prstGeom>
          <a:solidFill>
            <a:srgbClr val="772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4B9A12-3977-F062-7572-C377BA67D9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FFE5992-622A-427E-8206-A04595BE44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8760" y="196992"/>
            <a:ext cx="10995740" cy="5782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SWOT title goes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23E42-FD2F-AA87-A311-1F25E287B781}"/>
              </a:ext>
            </a:extLst>
          </p:cNvPr>
          <p:cNvSpPr txBox="1"/>
          <p:nvPr userDrawn="1"/>
        </p:nvSpPr>
        <p:spPr>
          <a:xfrm>
            <a:off x="506897" y="1122569"/>
            <a:ext cx="12026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3A1C36-0C95-C9E7-ECD9-EBB890A3BF8C}"/>
              </a:ext>
            </a:extLst>
          </p:cNvPr>
          <p:cNvSpPr txBox="1"/>
          <p:nvPr userDrawn="1"/>
        </p:nvSpPr>
        <p:spPr>
          <a:xfrm>
            <a:off x="6440557" y="1122569"/>
            <a:ext cx="15008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Weaknesses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CFA1B-1776-A9F6-5C1A-FB75D3EFB0CB}"/>
              </a:ext>
            </a:extLst>
          </p:cNvPr>
          <p:cNvSpPr txBox="1"/>
          <p:nvPr userDrawn="1"/>
        </p:nvSpPr>
        <p:spPr>
          <a:xfrm>
            <a:off x="506896" y="4064552"/>
            <a:ext cx="18287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99EDA-A89D-6773-F4A1-598CF7B50432}"/>
              </a:ext>
            </a:extLst>
          </p:cNvPr>
          <p:cNvSpPr txBox="1"/>
          <p:nvPr userDrawn="1"/>
        </p:nvSpPr>
        <p:spPr>
          <a:xfrm>
            <a:off x="6440558" y="4064552"/>
            <a:ext cx="12026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C5846D-3DB0-7EDB-F692-1A9B26D181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413" y="1560513"/>
            <a:ext cx="5229225" cy="1868487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054B752-9283-6627-30BD-D7628CBF46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074" y="1560513"/>
            <a:ext cx="5229225" cy="1868487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A07C2742-5461-BBA8-4335-6D86D6B5A8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413" y="4482618"/>
            <a:ext cx="5229225" cy="1868487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146E3DB4-1070-2BCD-D86B-2956EC0845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0074" y="4482618"/>
            <a:ext cx="5229225" cy="1868487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4E15D29-EF14-BD58-C088-BA6E53A5D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84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DA4901-48FC-EBF7-232E-0C46FC01F4C5}"/>
              </a:ext>
            </a:extLst>
          </p:cNvPr>
          <p:cNvSpPr/>
          <p:nvPr userDrawn="1"/>
        </p:nvSpPr>
        <p:spPr>
          <a:xfrm>
            <a:off x="317500" y="983974"/>
            <a:ext cx="5616161" cy="26139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A30F68-A859-3016-69E9-40F0323D18EF}"/>
              </a:ext>
            </a:extLst>
          </p:cNvPr>
          <p:cNvSpPr/>
          <p:nvPr userDrawn="1"/>
        </p:nvSpPr>
        <p:spPr>
          <a:xfrm>
            <a:off x="6251161" y="983974"/>
            <a:ext cx="5616161" cy="26139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650157-6BED-24D4-F332-2CA18B9C2516}"/>
              </a:ext>
            </a:extLst>
          </p:cNvPr>
          <p:cNvSpPr/>
          <p:nvPr userDrawn="1"/>
        </p:nvSpPr>
        <p:spPr>
          <a:xfrm>
            <a:off x="317500" y="3920987"/>
            <a:ext cx="5616161" cy="261399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41CA1E-6C40-2281-8B17-AF1CD5A59129}"/>
              </a:ext>
            </a:extLst>
          </p:cNvPr>
          <p:cNvSpPr/>
          <p:nvPr userDrawn="1"/>
        </p:nvSpPr>
        <p:spPr>
          <a:xfrm>
            <a:off x="6251161" y="3920987"/>
            <a:ext cx="5616161" cy="2613991"/>
          </a:xfrm>
          <a:prstGeom prst="rect">
            <a:avLst/>
          </a:prstGeom>
          <a:solidFill>
            <a:srgbClr val="772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4B9A12-3977-F062-7572-C377BA67D9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FFE5992-622A-427E-8206-A04595BE44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8760" y="196992"/>
            <a:ext cx="10995740" cy="5782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SWOT title goes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23E42-FD2F-AA87-A311-1F25E287B781}"/>
              </a:ext>
            </a:extLst>
          </p:cNvPr>
          <p:cNvSpPr txBox="1"/>
          <p:nvPr userDrawn="1"/>
        </p:nvSpPr>
        <p:spPr>
          <a:xfrm>
            <a:off x="506897" y="1122569"/>
            <a:ext cx="12026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3A1C36-0C95-C9E7-ECD9-EBB890A3BF8C}"/>
              </a:ext>
            </a:extLst>
          </p:cNvPr>
          <p:cNvSpPr txBox="1"/>
          <p:nvPr userDrawn="1"/>
        </p:nvSpPr>
        <p:spPr>
          <a:xfrm>
            <a:off x="6440557" y="1122569"/>
            <a:ext cx="15008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Weaknesses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CFA1B-1776-A9F6-5C1A-FB75D3EFB0CB}"/>
              </a:ext>
            </a:extLst>
          </p:cNvPr>
          <p:cNvSpPr txBox="1"/>
          <p:nvPr userDrawn="1"/>
        </p:nvSpPr>
        <p:spPr>
          <a:xfrm>
            <a:off x="506896" y="4064552"/>
            <a:ext cx="18287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99EDA-A89D-6773-F4A1-598CF7B50432}"/>
              </a:ext>
            </a:extLst>
          </p:cNvPr>
          <p:cNvSpPr txBox="1"/>
          <p:nvPr userDrawn="1"/>
        </p:nvSpPr>
        <p:spPr>
          <a:xfrm>
            <a:off x="6440558" y="4064552"/>
            <a:ext cx="12026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C5846D-3DB0-7EDB-F692-1A9B26D181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413" y="1560513"/>
            <a:ext cx="5229225" cy="1868487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054B752-9283-6627-30BD-D7628CBF46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074" y="1560513"/>
            <a:ext cx="5229225" cy="1868487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A07C2742-5461-BBA8-4335-6D86D6B5A8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413" y="4482618"/>
            <a:ext cx="5229225" cy="1868487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146E3DB4-1070-2BCD-D86B-2956EC0845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0074" y="4482618"/>
            <a:ext cx="5229225" cy="1868487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D1BF9E5-D80C-B81B-BE8E-9A72F59F3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36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Wins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26BE366-49BE-51EE-BE2D-E6300116E6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799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C98133C-FBAB-8651-9EA6-56ECA464D4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5" y="725557"/>
            <a:ext cx="4204806" cy="77525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Key Wins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0DA0F47-AB66-830A-6B8F-09CCF2336E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3664" y="2226366"/>
            <a:ext cx="4204805" cy="62616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FA68CAD-2C12-D24B-7125-B4F19422D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3555C91-6A56-2CB1-7D62-A7BAD4BBD1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665" y="1838739"/>
            <a:ext cx="4204806" cy="2782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302D4C38-BE24-47C3-6C9B-2A524BB927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664" y="3578087"/>
            <a:ext cx="4204805" cy="62616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2DFA354-7495-B9E4-8211-BA6228D197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665" y="3190460"/>
            <a:ext cx="4204806" cy="2782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E00BFD63-8D57-1EB8-8399-43ACA595E2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3664" y="4929808"/>
            <a:ext cx="4204805" cy="62616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A05D44FE-3CE3-3EB9-6E29-D9C18C89D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3665" y="4542181"/>
            <a:ext cx="4204806" cy="2782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4DCD66B-8E2C-8EBE-61A7-C60F459B8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09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Wins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26BE366-49BE-51EE-BE2D-E6300116E6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799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C98133C-FBAB-8651-9EA6-56ECA464D4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5" y="725557"/>
            <a:ext cx="4204806" cy="77525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Key Wins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0DA0F47-AB66-830A-6B8F-09CCF2336E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3664" y="2226366"/>
            <a:ext cx="4204805" cy="62616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FA68CAD-2C12-D24B-7125-B4F19422D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3555C91-6A56-2CB1-7D62-A7BAD4BBD1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665" y="1838739"/>
            <a:ext cx="4204806" cy="2782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302D4C38-BE24-47C3-6C9B-2A524BB927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664" y="3578087"/>
            <a:ext cx="4204805" cy="62616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2DFA354-7495-B9E4-8211-BA6228D197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665" y="3190460"/>
            <a:ext cx="4204806" cy="2782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E00BFD63-8D57-1EB8-8399-43ACA595E2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3664" y="4929808"/>
            <a:ext cx="4204805" cy="62616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A05D44FE-3CE3-3EB9-6E29-D9C18C89D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3665" y="4542181"/>
            <a:ext cx="4204806" cy="2782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C0A2F6F-F794-E8C5-61F0-DB8682CB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52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Challenges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26BE366-49BE-51EE-BE2D-E6300116E6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799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C98133C-FBAB-8651-9EA6-56ECA464D4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5" y="725557"/>
            <a:ext cx="4204806" cy="77525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Key Challenges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0DA0F47-AB66-830A-6B8F-09CCF2336E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3664" y="2226366"/>
            <a:ext cx="4204805" cy="62616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FA68CAD-2C12-D24B-7125-B4F19422D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3555C91-6A56-2CB1-7D62-A7BAD4BBD1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665" y="1838739"/>
            <a:ext cx="4204806" cy="2782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302D4C38-BE24-47C3-6C9B-2A524BB927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664" y="3578087"/>
            <a:ext cx="4204805" cy="62616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2DFA354-7495-B9E4-8211-BA6228D197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665" y="3190460"/>
            <a:ext cx="4204806" cy="2782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E00BFD63-8D57-1EB8-8399-43ACA595E2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3664" y="4929808"/>
            <a:ext cx="4204805" cy="62616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A05D44FE-3CE3-3EB9-6E29-D9C18C89D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3665" y="4542181"/>
            <a:ext cx="4204806" cy="2782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A66FB7C-68B2-44D9-EEFC-5E5916236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339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Challenges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26BE366-49BE-51EE-BE2D-E6300116E6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799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C98133C-FBAB-8651-9EA6-56ECA464D4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5" y="725557"/>
            <a:ext cx="4204806" cy="77525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Key Challenges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0DA0F47-AB66-830A-6B8F-09CCF2336E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3664" y="2226366"/>
            <a:ext cx="4204805" cy="62616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FA68CAD-2C12-D24B-7125-B4F19422D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3555C91-6A56-2CB1-7D62-A7BAD4BBD1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665" y="1838739"/>
            <a:ext cx="4204806" cy="2782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302D4C38-BE24-47C3-6C9B-2A524BB927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664" y="3578087"/>
            <a:ext cx="4204805" cy="62616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2DFA354-7495-B9E4-8211-BA6228D197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665" y="3190460"/>
            <a:ext cx="4204806" cy="2782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E00BFD63-8D57-1EB8-8399-43ACA595E2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3664" y="4929808"/>
            <a:ext cx="4204805" cy="62616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Bio copy here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A05D44FE-3CE3-3EB9-6E29-D9C18C89D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3665" y="4542181"/>
            <a:ext cx="4204806" cy="2782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19E3CCA-6C3D-38ED-2AF7-44D9405A6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271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78319361-A9C6-B0FC-07A3-A97D4BC135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5" y="725557"/>
            <a:ext cx="4204806" cy="2345634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Protect your network.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7937566-F5D6-27E9-F27C-DBFCBD0ACB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3664" y="3333336"/>
            <a:ext cx="4204805" cy="1851526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771CCB1-1B9B-EB2A-770B-98941426D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9B2615-2649-FCA8-E2B3-BEBFD5B31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70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295A18-F967-90CA-A138-902BEB92EE6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541C3-63F7-CC67-0B06-076D62C3C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446" y="894117"/>
            <a:ext cx="4519364" cy="148078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F4D64D8-4E34-40B0-4DA3-A50B88D25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2014D06-B975-F902-EE52-CB86EB660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A0AEBC7-776B-DB7A-5177-380E446095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23063" y="748802"/>
            <a:ext cx="4833211" cy="35353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6AE2202-1610-0F20-5CBC-A249346F5C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5399314"/>
            <a:ext cx="6244505" cy="9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15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A4850E07-9D6D-E683-261A-64CF66BCE6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4" y="318052"/>
            <a:ext cx="10138466" cy="156044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Project Timeline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7D7711-9DE7-82EC-EAE9-0E94C08AA392}"/>
              </a:ext>
            </a:extLst>
          </p:cNvPr>
          <p:cNvSpPr/>
          <p:nvPr userDrawn="1"/>
        </p:nvSpPr>
        <p:spPr>
          <a:xfrm>
            <a:off x="959538" y="2336799"/>
            <a:ext cx="193675" cy="193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B5D32-0D9B-D23D-51B6-DE55CD5B85B1}"/>
              </a:ext>
            </a:extLst>
          </p:cNvPr>
          <p:cNvSpPr/>
          <p:nvPr userDrawn="1"/>
        </p:nvSpPr>
        <p:spPr>
          <a:xfrm>
            <a:off x="3080840" y="2336799"/>
            <a:ext cx="193675" cy="193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6A901B-D050-B72E-4B1B-674AC49F8FA4}"/>
              </a:ext>
            </a:extLst>
          </p:cNvPr>
          <p:cNvSpPr/>
          <p:nvPr userDrawn="1"/>
        </p:nvSpPr>
        <p:spPr>
          <a:xfrm>
            <a:off x="5201740" y="2336799"/>
            <a:ext cx="193675" cy="193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31E857-394C-B973-CD6E-9CAF59CD543C}"/>
              </a:ext>
            </a:extLst>
          </p:cNvPr>
          <p:cNvSpPr/>
          <p:nvPr userDrawn="1"/>
        </p:nvSpPr>
        <p:spPr>
          <a:xfrm>
            <a:off x="7318565" y="2336799"/>
            <a:ext cx="193675" cy="193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6FD4B1-65C2-7302-62D8-B0400C87B364}"/>
              </a:ext>
            </a:extLst>
          </p:cNvPr>
          <p:cNvSpPr/>
          <p:nvPr userDrawn="1"/>
        </p:nvSpPr>
        <p:spPr>
          <a:xfrm>
            <a:off x="1150038" y="2406649"/>
            <a:ext cx="1930400" cy="51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2FBF9D5-9336-6C06-F49F-A1FB5632E1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2640" y="3070029"/>
            <a:ext cx="1580060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Tile of</a:t>
            </a:r>
            <a:br>
              <a:rPr lang="en-US" dirty="0"/>
            </a:br>
            <a:r>
              <a:rPr lang="en-US" dirty="0"/>
              <a:t>Phase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0C69D1-3437-35A2-2801-56E19E496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052" y="3677810"/>
            <a:ext cx="871607" cy="51271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B099D76-CCB2-BEFB-2370-3AE7B35C34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641" y="3895146"/>
            <a:ext cx="1580060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5BD1BDC4-CC5D-C236-B457-29B5F48D7B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80840" y="3070029"/>
            <a:ext cx="1580060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Tile of</a:t>
            </a:r>
            <a:br>
              <a:rPr lang="en-US" dirty="0"/>
            </a:br>
            <a:r>
              <a:rPr lang="en-US" dirty="0"/>
              <a:t>Phase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DDB7DD-6DDC-8289-69CE-2627B5BD0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5252" y="3677810"/>
            <a:ext cx="871607" cy="51271"/>
          </a:xfrm>
          <a:prstGeom prst="rect">
            <a:avLst/>
          </a:prstGeom>
        </p:spPr>
      </p:pic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9009106F-C47A-E8E6-7619-9639AA5441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0841" y="3895146"/>
            <a:ext cx="1580060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883ACDB-806A-9CDE-0C03-191332251A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1740" y="3070029"/>
            <a:ext cx="1580060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Tile of</a:t>
            </a:r>
            <a:br>
              <a:rPr lang="en-US" dirty="0"/>
            </a:br>
            <a:r>
              <a:rPr lang="en-US" dirty="0"/>
              <a:t>Phase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62A6F5D-B000-2794-8FF1-1A0B0C8D4A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5908" y="3677810"/>
            <a:ext cx="871607" cy="51271"/>
          </a:xfrm>
          <a:prstGeom prst="rect">
            <a:avLst/>
          </a:prstGeom>
        </p:spPr>
      </p:pic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226A02B8-DC7E-3A16-2337-9D32688347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1741" y="3895146"/>
            <a:ext cx="1580060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9731C952-F2A8-09C8-0465-56240F6186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9940" y="3070029"/>
            <a:ext cx="1580060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Tile of</a:t>
            </a:r>
            <a:br>
              <a:rPr lang="en-US" dirty="0"/>
            </a:br>
            <a:r>
              <a:rPr lang="en-US" dirty="0"/>
              <a:t>Phase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9F88E7-D321-FF33-A9D6-416A7D466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5580" y="3677810"/>
            <a:ext cx="871607" cy="51271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60E2B1B1-82CA-9A48-AEB9-6988A25E55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9941" y="3895146"/>
            <a:ext cx="1580060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BB8C7224-FE7F-9EBA-26F5-0E82D7DAD6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30840" y="3070029"/>
            <a:ext cx="1580060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Tile of</a:t>
            </a:r>
            <a:br>
              <a:rPr lang="en-US" dirty="0"/>
            </a:br>
            <a:r>
              <a:rPr lang="en-US" dirty="0"/>
              <a:t>Phase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41461C-CF79-5B66-669B-DBA34E03B8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5252" y="3677810"/>
            <a:ext cx="871607" cy="51271"/>
          </a:xfrm>
          <a:prstGeom prst="rect">
            <a:avLst/>
          </a:prstGeom>
        </p:spPr>
      </p:pic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5A2CAA4-AC11-A972-EB46-6502FF9506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30841" y="3895146"/>
            <a:ext cx="1580060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4B7F606B-2DE2-C4FE-BE96-8EB580D39B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2A28719-5B7B-C77A-7320-B202A9E13148}"/>
              </a:ext>
            </a:extLst>
          </p:cNvPr>
          <p:cNvSpPr/>
          <p:nvPr userDrawn="1"/>
        </p:nvSpPr>
        <p:spPr>
          <a:xfrm>
            <a:off x="3274113" y="2406649"/>
            <a:ext cx="1930400" cy="51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17CC68-7CCA-6556-84E6-1BCAFE2584D5}"/>
              </a:ext>
            </a:extLst>
          </p:cNvPr>
          <p:cNvSpPr/>
          <p:nvPr userDrawn="1"/>
        </p:nvSpPr>
        <p:spPr>
          <a:xfrm>
            <a:off x="5391838" y="2406649"/>
            <a:ext cx="1930400" cy="51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BA9FC2-16D5-6D74-1CDB-F9AFC63F7629}"/>
              </a:ext>
            </a:extLst>
          </p:cNvPr>
          <p:cNvSpPr/>
          <p:nvPr userDrawn="1"/>
        </p:nvSpPr>
        <p:spPr>
          <a:xfrm>
            <a:off x="9439465" y="2336799"/>
            <a:ext cx="193675" cy="193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94CA4B-FCE9-5104-4A96-181494AAA76C}"/>
              </a:ext>
            </a:extLst>
          </p:cNvPr>
          <p:cNvSpPr/>
          <p:nvPr userDrawn="1"/>
        </p:nvSpPr>
        <p:spPr>
          <a:xfrm>
            <a:off x="7512738" y="2406649"/>
            <a:ext cx="1930400" cy="51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5E9D20D2-0817-9241-E98F-8E1ADB94D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6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A4850E07-9D6D-E683-261A-64CF66BCE6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4" y="318052"/>
            <a:ext cx="10138466" cy="156044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Project Timeline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7D7711-9DE7-82EC-EAE9-0E94C08AA392}"/>
              </a:ext>
            </a:extLst>
          </p:cNvPr>
          <p:cNvSpPr/>
          <p:nvPr userDrawn="1"/>
        </p:nvSpPr>
        <p:spPr>
          <a:xfrm>
            <a:off x="959538" y="2336799"/>
            <a:ext cx="193675" cy="193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B5D32-0D9B-D23D-51B6-DE55CD5B85B1}"/>
              </a:ext>
            </a:extLst>
          </p:cNvPr>
          <p:cNvSpPr/>
          <p:nvPr userDrawn="1"/>
        </p:nvSpPr>
        <p:spPr>
          <a:xfrm>
            <a:off x="3080840" y="2336799"/>
            <a:ext cx="193675" cy="193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6A901B-D050-B72E-4B1B-674AC49F8FA4}"/>
              </a:ext>
            </a:extLst>
          </p:cNvPr>
          <p:cNvSpPr/>
          <p:nvPr userDrawn="1"/>
        </p:nvSpPr>
        <p:spPr>
          <a:xfrm>
            <a:off x="5201740" y="2336799"/>
            <a:ext cx="193675" cy="193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31E857-394C-B973-CD6E-9CAF59CD543C}"/>
              </a:ext>
            </a:extLst>
          </p:cNvPr>
          <p:cNvSpPr/>
          <p:nvPr userDrawn="1"/>
        </p:nvSpPr>
        <p:spPr>
          <a:xfrm>
            <a:off x="7318565" y="2336799"/>
            <a:ext cx="193675" cy="193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6FD4B1-65C2-7302-62D8-B0400C87B364}"/>
              </a:ext>
            </a:extLst>
          </p:cNvPr>
          <p:cNvSpPr/>
          <p:nvPr userDrawn="1"/>
        </p:nvSpPr>
        <p:spPr>
          <a:xfrm>
            <a:off x="1150038" y="2406649"/>
            <a:ext cx="1930400" cy="51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2FBF9D5-9336-6C06-F49F-A1FB5632E1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2640" y="3070029"/>
            <a:ext cx="1580060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Tile of</a:t>
            </a:r>
            <a:br>
              <a:rPr lang="en-US" dirty="0"/>
            </a:br>
            <a:r>
              <a:rPr lang="en-US" dirty="0"/>
              <a:t>Phase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0C69D1-3437-35A2-2801-56E19E496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052" y="3677810"/>
            <a:ext cx="871607" cy="51271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B099D76-CCB2-BEFB-2370-3AE7B35C34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641" y="3895146"/>
            <a:ext cx="1580060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5BD1BDC4-CC5D-C236-B457-29B5F48D7B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80840" y="3070029"/>
            <a:ext cx="1580060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Tile of</a:t>
            </a:r>
            <a:br>
              <a:rPr lang="en-US" dirty="0"/>
            </a:br>
            <a:r>
              <a:rPr lang="en-US" dirty="0"/>
              <a:t>Phase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DDB7DD-6DDC-8289-69CE-2627B5BD0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5252" y="3677810"/>
            <a:ext cx="871607" cy="51271"/>
          </a:xfrm>
          <a:prstGeom prst="rect">
            <a:avLst/>
          </a:prstGeom>
        </p:spPr>
      </p:pic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9009106F-C47A-E8E6-7619-9639AA5441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0841" y="3895146"/>
            <a:ext cx="1580060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883ACDB-806A-9CDE-0C03-191332251A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1740" y="3070029"/>
            <a:ext cx="1580060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Tile of</a:t>
            </a:r>
            <a:br>
              <a:rPr lang="en-US" dirty="0"/>
            </a:br>
            <a:r>
              <a:rPr lang="en-US" dirty="0"/>
              <a:t>Phase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62A6F5D-B000-2794-8FF1-1A0B0C8D4A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5908" y="3677810"/>
            <a:ext cx="871607" cy="51271"/>
          </a:xfrm>
          <a:prstGeom prst="rect">
            <a:avLst/>
          </a:prstGeom>
        </p:spPr>
      </p:pic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226A02B8-DC7E-3A16-2337-9D32688347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1741" y="3895146"/>
            <a:ext cx="1580060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9731C952-F2A8-09C8-0465-56240F6186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9940" y="3070029"/>
            <a:ext cx="1580060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Tile of</a:t>
            </a:r>
            <a:br>
              <a:rPr lang="en-US" dirty="0"/>
            </a:br>
            <a:r>
              <a:rPr lang="en-US" dirty="0"/>
              <a:t>Phase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9F88E7-D321-FF33-A9D6-416A7D466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5580" y="3677810"/>
            <a:ext cx="871607" cy="51271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60E2B1B1-82CA-9A48-AEB9-6988A25E55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9941" y="3895146"/>
            <a:ext cx="1580060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BB8C7224-FE7F-9EBA-26F5-0E82D7DAD6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30840" y="3070029"/>
            <a:ext cx="1580060" cy="4438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Tile of</a:t>
            </a:r>
            <a:br>
              <a:rPr lang="en-US" dirty="0"/>
            </a:br>
            <a:r>
              <a:rPr lang="en-US" dirty="0"/>
              <a:t>Phase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41461C-CF79-5B66-669B-DBA34E03B8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5252" y="3677810"/>
            <a:ext cx="871607" cy="51271"/>
          </a:xfrm>
          <a:prstGeom prst="rect">
            <a:avLst/>
          </a:prstGeom>
        </p:spPr>
      </p:pic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5A2CAA4-AC11-A972-EB46-6502FF9506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30841" y="3895146"/>
            <a:ext cx="1580060" cy="1750006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4B7F606B-2DE2-C4FE-BE96-8EB580D39B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2A28719-5B7B-C77A-7320-B202A9E13148}"/>
              </a:ext>
            </a:extLst>
          </p:cNvPr>
          <p:cNvSpPr/>
          <p:nvPr userDrawn="1"/>
        </p:nvSpPr>
        <p:spPr>
          <a:xfrm>
            <a:off x="3274113" y="2406649"/>
            <a:ext cx="1930400" cy="51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17CC68-7CCA-6556-84E6-1BCAFE2584D5}"/>
              </a:ext>
            </a:extLst>
          </p:cNvPr>
          <p:cNvSpPr/>
          <p:nvPr userDrawn="1"/>
        </p:nvSpPr>
        <p:spPr>
          <a:xfrm>
            <a:off x="5391838" y="2406649"/>
            <a:ext cx="1930400" cy="51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BA9FC2-16D5-6D74-1CDB-F9AFC63F7629}"/>
              </a:ext>
            </a:extLst>
          </p:cNvPr>
          <p:cNvSpPr/>
          <p:nvPr userDrawn="1"/>
        </p:nvSpPr>
        <p:spPr>
          <a:xfrm>
            <a:off x="9439465" y="2336799"/>
            <a:ext cx="193675" cy="193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94CA4B-FCE9-5104-4A96-181494AAA76C}"/>
              </a:ext>
            </a:extLst>
          </p:cNvPr>
          <p:cNvSpPr/>
          <p:nvPr userDrawn="1"/>
        </p:nvSpPr>
        <p:spPr>
          <a:xfrm>
            <a:off x="7512738" y="2406649"/>
            <a:ext cx="1930400" cy="51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E77B357-F6A9-4AEE-ED06-67BB2C4C3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34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19CD534E-8C87-525C-1DAC-B78785AB2A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4" y="318052"/>
            <a:ext cx="10323050" cy="1192341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Our Services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AAD1A76-B6E2-636A-DD80-4A2F5FCB90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8DDD6A2-E796-D95E-1D27-9B2250CA30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3664" y="2452739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01D07DBF-6146-4987-862E-164C56573F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664" y="2926792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0FABB2-568D-5210-2D46-ABB54245788E}"/>
              </a:ext>
            </a:extLst>
          </p:cNvPr>
          <p:cNvSpPr/>
          <p:nvPr userDrawn="1"/>
        </p:nvSpPr>
        <p:spPr>
          <a:xfrm>
            <a:off x="943664" y="1845129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4E82827B-6BA1-4142-50FB-7CC7EE78E4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5128" y="2452739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E3449D9-15A6-609F-7BB3-593FFE1786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128" y="2926792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FA2C85-87AD-D9A6-E7EF-D21E4E0A8343}"/>
              </a:ext>
            </a:extLst>
          </p:cNvPr>
          <p:cNvSpPr/>
          <p:nvPr userDrawn="1"/>
        </p:nvSpPr>
        <p:spPr>
          <a:xfrm>
            <a:off x="4495128" y="1845129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FB4BAE4E-FB43-979C-437B-D01A14096F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592" y="2452739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F448518-F351-F042-3A67-FEB21CD7D8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6592" y="2926792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5B22B3-6CD4-6DE9-1185-A2EF2D74F08D}"/>
              </a:ext>
            </a:extLst>
          </p:cNvPr>
          <p:cNvSpPr/>
          <p:nvPr userDrawn="1"/>
        </p:nvSpPr>
        <p:spPr>
          <a:xfrm>
            <a:off x="8046592" y="1845129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94252FDB-A7D9-46CC-6BE3-610F202A6C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3664" y="4714247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D149E18-DB06-F87C-DFDD-0722991603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3664" y="5188300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8BF0CD-3577-430F-20F4-B46497A2370D}"/>
              </a:ext>
            </a:extLst>
          </p:cNvPr>
          <p:cNvSpPr/>
          <p:nvPr userDrawn="1"/>
        </p:nvSpPr>
        <p:spPr>
          <a:xfrm>
            <a:off x="943664" y="4106637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5B9E3EF9-9EA6-22E3-4477-E1FD07D9BB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95128" y="4714247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296109-0919-9C9A-CDE4-E60384080E9F}"/>
              </a:ext>
            </a:extLst>
          </p:cNvPr>
          <p:cNvSpPr/>
          <p:nvPr userDrawn="1"/>
        </p:nvSpPr>
        <p:spPr>
          <a:xfrm>
            <a:off x="4495128" y="4106637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AF4253F-1DB6-5C7D-EBA2-1D119CA961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46592" y="4714247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E2A84C0-E10F-8A1E-8F95-66221A5C25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6592" y="5188300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704F9C-B043-01A1-2027-812290688626}"/>
              </a:ext>
            </a:extLst>
          </p:cNvPr>
          <p:cNvSpPr/>
          <p:nvPr userDrawn="1"/>
        </p:nvSpPr>
        <p:spPr>
          <a:xfrm>
            <a:off x="8046592" y="4106637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A6B7FB3-999F-67AF-E3FA-873F171AE3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5128" y="5180135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714291F-A92D-08EF-99C9-2DF3BFFBD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577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19CD534E-8C87-525C-1DAC-B78785AB2A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4" y="318052"/>
            <a:ext cx="10323050" cy="1192341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Our Services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AAD1A76-B6E2-636A-DD80-4A2F5FCB90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8DDD6A2-E796-D95E-1D27-9B2250CA30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3664" y="2452739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01D07DBF-6146-4987-862E-164C56573F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664" y="2926792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0FABB2-568D-5210-2D46-ABB54245788E}"/>
              </a:ext>
            </a:extLst>
          </p:cNvPr>
          <p:cNvSpPr/>
          <p:nvPr userDrawn="1"/>
        </p:nvSpPr>
        <p:spPr>
          <a:xfrm>
            <a:off x="943664" y="1845129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4E82827B-6BA1-4142-50FB-7CC7EE78E4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5128" y="2452739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E3449D9-15A6-609F-7BB3-593FFE1786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128" y="2926792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FA2C85-87AD-D9A6-E7EF-D21E4E0A8343}"/>
              </a:ext>
            </a:extLst>
          </p:cNvPr>
          <p:cNvSpPr/>
          <p:nvPr userDrawn="1"/>
        </p:nvSpPr>
        <p:spPr>
          <a:xfrm>
            <a:off x="4495128" y="1845129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FB4BAE4E-FB43-979C-437B-D01A14096F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592" y="2452739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F448518-F351-F042-3A67-FEB21CD7D8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6592" y="2926792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5B22B3-6CD4-6DE9-1185-A2EF2D74F08D}"/>
              </a:ext>
            </a:extLst>
          </p:cNvPr>
          <p:cNvSpPr/>
          <p:nvPr userDrawn="1"/>
        </p:nvSpPr>
        <p:spPr>
          <a:xfrm>
            <a:off x="8046592" y="1845129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94252FDB-A7D9-46CC-6BE3-610F202A6C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3664" y="4714247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D149E18-DB06-F87C-DFDD-0722991603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3664" y="5188300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8BF0CD-3577-430F-20F4-B46497A2370D}"/>
              </a:ext>
            </a:extLst>
          </p:cNvPr>
          <p:cNvSpPr/>
          <p:nvPr userDrawn="1"/>
        </p:nvSpPr>
        <p:spPr>
          <a:xfrm>
            <a:off x="943664" y="4106637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5B9E3EF9-9EA6-22E3-4477-E1FD07D9BB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95128" y="4714247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296109-0919-9C9A-CDE4-E60384080E9F}"/>
              </a:ext>
            </a:extLst>
          </p:cNvPr>
          <p:cNvSpPr/>
          <p:nvPr userDrawn="1"/>
        </p:nvSpPr>
        <p:spPr>
          <a:xfrm>
            <a:off x="4495128" y="4106637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AF4253F-1DB6-5C7D-EBA2-1D119CA961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46592" y="4714247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E2A84C0-E10F-8A1E-8F95-66221A5C25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6592" y="5188300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704F9C-B043-01A1-2027-812290688626}"/>
              </a:ext>
            </a:extLst>
          </p:cNvPr>
          <p:cNvSpPr/>
          <p:nvPr userDrawn="1"/>
        </p:nvSpPr>
        <p:spPr>
          <a:xfrm>
            <a:off x="8046592" y="4106637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A6B7FB3-999F-67AF-E3FA-873F171AE3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5128" y="5180135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09A8F6-4FE0-D41B-87F0-3BB538BFD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932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ways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19CD534E-8C87-525C-1DAC-B78785AB2A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4" y="318052"/>
            <a:ext cx="10323050" cy="1192341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Five to Six great takeaways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AAD1A76-B6E2-636A-DD80-4A2F5FCB90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8DDD6A2-E796-D95E-1D27-9B2250CA30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3664" y="2452739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01D07DBF-6146-4987-862E-164C56573F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664" y="2926792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0FABB2-568D-5210-2D46-ABB54245788E}"/>
              </a:ext>
            </a:extLst>
          </p:cNvPr>
          <p:cNvSpPr/>
          <p:nvPr userDrawn="1"/>
        </p:nvSpPr>
        <p:spPr>
          <a:xfrm>
            <a:off x="943664" y="1845129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4E82827B-6BA1-4142-50FB-7CC7EE78E4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5128" y="2452739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E3449D9-15A6-609F-7BB3-593FFE1786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128" y="2926792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FA2C85-87AD-D9A6-E7EF-D21E4E0A8343}"/>
              </a:ext>
            </a:extLst>
          </p:cNvPr>
          <p:cNvSpPr/>
          <p:nvPr userDrawn="1"/>
        </p:nvSpPr>
        <p:spPr>
          <a:xfrm>
            <a:off x="4495128" y="1845129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FB4BAE4E-FB43-979C-437B-D01A14096F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592" y="2452739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F448518-F351-F042-3A67-FEB21CD7D8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6592" y="2926792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5B22B3-6CD4-6DE9-1185-A2EF2D74F08D}"/>
              </a:ext>
            </a:extLst>
          </p:cNvPr>
          <p:cNvSpPr/>
          <p:nvPr userDrawn="1"/>
        </p:nvSpPr>
        <p:spPr>
          <a:xfrm>
            <a:off x="8046592" y="1845129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94252FDB-A7D9-46CC-6BE3-610F202A6C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3664" y="4714247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D149E18-DB06-F87C-DFDD-0722991603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3664" y="5188300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8BF0CD-3577-430F-20F4-B46497A2370D}"/>
              </a:ext>
            </a:extLst>
          </p:cNvPr>
          <p:cNvSpPr/>
          <p:nvPr userDrawn="1"/>
        </p:nvSpPr>
        <p:spPr>
          <a:xfrm>
            <a:off x="943664" y="4106637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5B9E3EF9-9EA6-22E3-4477-E1FD07D9BB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95128" y="4714247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296109-0919-9C9A-CDE4-E60384080E9F}"/>
              </a:ext>
            </a:extLst>
          </p:cNvPr>
          <p:cNvSpPr/>
          <p:nvPr userDrawn="1"/>
        </p:nvSpPr>
        <p:spPr>
          <a:xfrm>
            <a:off x="4495128" y="4106637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AF4253F-1DB6-5C7D-EBA2-1D119CA961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46592" y="4714247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E2A84C0-E10F-8A1E-8F95-66221A5C25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6592" y="5188300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704F9C-B043-01A1-2027-812290688626}"/>
              </a:ext>
            </a:extLst>
          </p:cNvPr>
          <p:cNvSpPr/>
          <p:nvPr userDrawn="1"/>
        </p:nvSpPr>
        <p:spPr>
          <a:xfrm>
            <a:off x="8046592" y="4106637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A6B7FB3-999F-67AF-E3FA-873F171AE3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5128" y="5180135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793A9E58-A4F3-B415-B74A-DFEA2F5D8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708AFF-44AF-107C-F297-49FB3CB83555}"/>
              </a:ext>
            </a:extLst>
          </p:cNvPr>
          <p:cNvSpPr txBox="1"/>
          <p:nvPr userDrawn="1"/>
        </p:nvSpPr>
        <p:spPr>
          <a:xfrm>
            <a:off x="943664" y="1923739"/>
            <a:ext cx="4034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635A26-458A-C67F-F083-3F6F7A5BE2AE}"/>
              </a:ext>
            </a:extLst>
          </p:cNvPr>
          <p:cNvSpPr txBox="1"/>
          <p:nvPr userDrawn="1"/>
        </p:nvSpPr>
        <p:spPr>
          <a:xfrm>
            <a:off x="4495129" y="1923739"/>
            <a:ext cx="4034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EFB68-31E5-53A5-8F83-DCBC7D0AE344}"/>
              </a:ext>
            </a:extLst>
          </p:cNvPr>
          <p:cNvSpPr txBox="1"/>
          <p:nvPr userDrawn="1"/>
        </p:nvSpPr>
        <p:spPr>
          <a:xfrm>
            <a:off x="8046593" y="1923739"/>
            <a:ext cx="4034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C67E23-9F0C-E6C5-5AC2-80A89FB6E104}"/>
              </a:ext>
            </a:extLst>
          </p:cNvPr>
          <p:cNvSpPr txBox="1"/>
          <p:nvPr userDrawn="1"/>
        </p:nvSpPr>
        <p:spPr>
          <a:xfrm>
            <a:off x="943664" y="4185246"/>
            <a:ext cx="4034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10D53D-0A1A-304F-6E1D-4EBF79A6AD34}"/>
              </a:ext>
            </a:extLst>
          </p:cNvPr>
          <p:cNvSpPr txBox="1"/>
          <p:nvPr userDrawn="1"/>
        </p:nvSpPr>
        <p:spPr>
          <a:xfrm>
            <a:off x="4495129" y="4185246"/>
            <a:ext cx="4034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757B9F-7961-F664-563E-0982A1E4C9E9}"/>
              </a:ext>
            </a:extLst>
          </p:cNvPr>
          <p:cNvSpPr txBox="1"/>
          <p:nvPr userDrawn="1"/>
        </p:nvSpPr>
        <p:spPr>
          <a:xfrm>
            <a:off x="8046593" y="4185246"/>
            <a:ext cx="4034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756072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aways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19CD534E-8C87-525C-1DAC-B78785AB2A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4" y="318052"/>
            <a:ext cx="10323050" cy="1192341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Five to Six great takeaways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AAD1A76-B6E2-636A-DD80-4A2F5FCB90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8DDD6A2-E796-D95E-1D27-9B2250CA30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3664" y="2452739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01D07DBF-6146-4987-862E-164C56573F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664" y="2926792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0FABB2-568D-5210-2D46-ABB54245788E}"/>
              </a:ext>
            </a:extLst>
          </p:cNvPr>
          <p:cNvSpPr/>
          <p:nvPr userDrawn="1"/>
        </p:nvSpPr>
        <p:spPr>
          <a:xfrm>
            <a:off x="943664" y="1845129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4E82827B-6BA1-4142-50FB-7CC7EE78E4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5128" y="2452739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E3449D9-15A6-609F-7BB3-593FFE1786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128" y="2926792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FA2C85-87AD-D9A6-E7EF-D21E4E0A8343}"/>
              </a:ext>
            </a:extLst>
          </p:cNvPr>
          <p:cNvSpPr/>
          <p:nvPr userDrawn="1"/>
        </p:nvSpPr>
        <p:spPr>
          <a:xfrm>
            <a:off x="4495128" y="1845129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FB4BAE4E-FB43-979C-437B-D01A14096F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592" y="2452739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F448518-F351-F042-3A67-FEB21CD7D8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6592" y="2926792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5B22B3-6CD4-6DE9-1185-A2EF2D74F08D}"/>
              </a:ext>
            </a:extLst>
          </p:cNvPr>
          <p:cNvSpPr/>
          <p:nvPr userDrawn="1"/>
        </p:nvSpPr>
        <p:spPr>
          <a:xfrm>
            <a:off x="8046592" y="1845129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94252FDB-A7D9-46CC-6BE3-610F202A6C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3664" y="4714247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D149E18-DB06-F87C-DFDD-0722991603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3664" y="5188300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8BF0CD-3577-430F-20F4-B46497A2370D}"/>
              </a:ext>
            </a:extLst>
          </p:cNvPr>
          <p:cNvSpPr/>
          <p:nvPr userDrawn="1"/>
        </p:nvSpPr>
        <p:spPr>
          <a:xfrm>
            <a:off x="943664" y="4106637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5B9E3EF9-9EA6-22E3-4477-E1FD07D9BB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95128" y="4714247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296109-0919-9C9A-CDE4-E60384080E9F}"/>
              </a:ext>
            </a:extLst>
          </p:cNvPr>
          <p:cNvSpPr/>
          <p:nvPr userDrawn="1"/>
        </p:nvSpPr>
        <p:spPr>
          <a:xfrm>
            <a:off x="4495128" y="4106637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AF4253F-1DB6-5C7D-EBA2-1D119CA961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46592" y="4714247"/>
            <a:ext cx="2815589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Service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E2A84C0-E10F-8A1E-8F95-66221A5C25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6592" y="5188300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704F9C-B043-01A1-2027-812290688626}"/>
              </a:ext>
            </a:extLst>
          </p:cNvPr>
          <p:cNvSpPr/>
          <p:nvPr userDrawn="1"/>
        </p:nvSpPr>
        <p:spPr>
          <a:xfrm>
            <a:off x="8046592" y="4106637"/>
            <a:ext cx="403443" cy="40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A6B7FB3-999F-67AF-E3FA-873F171AE3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5128" y="5180135"/>
            <a:ext cx="2815587" cy="7260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E9BF162-DAD0-5D42-4616-8E3FA815E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B10AA9-E207-868F-999F-5F6A07C2514F}"/>
              </a:ext>
            </a:extLst>
          </p:cNvPr>
          <p:cNvSpPr txBox="1"/>
          <p:nvPr userDrawn="1"/>
        </p:nvSpPr>
        <p:spPr>
          <a:xfrm>
            <a:off x="943664" y="1923739"/>
            <a:ext cx="4034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62F22B-EC8E-DEB5-AC5F-EE6DB41EE77F}"/>
              </a:ext>
            </a:extLst>
          </p:cNvPr>
          <p:cNvSpPr txBox="1"/>
          <p:nvPr userDrawn="1"/>
        </p:nvSpPr>
        <p:spPr>
          <a:xfrm>
            <a:off x="4495129" y="1923739"/>
            <a:ext cx="4034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CE4E43-FA53-A88C-8091-B5F9491B47ED}"/>
              </a:ext>
            </a:extLst>
          </p:cNvPr>
          <p:cNvSpPr txBox="1"/>
          <p:nvPr userDrawn="1"/>
        </p:nvSpPr>
        <p:spPr>
          <a:xfrm>
            <a:off x="8046593" y="1923739"/>
            <a:ext cx="4034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25C8CD-6D61-6010-2722-6B98D7B2B0B5}"/>
              </a:ext>
            </a:extLst>
          </p:cNvPr>
          <p:cNvSpPr txBox="1"/>
          <p:nvPr userDrawn="1"/>
        </p:nvSpPr>
        <p:spPr>
          <a:xfrm>
            <a:off x="943664" y="4185246"/>
            <a:ext cx="4034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1D92C7-D02C-5A64-2405-1727DB8125F8}"/>
              </a:ext>
            </a:extLst>
          </p:cNvPr>
          <p:cNvSpPr txBox="1"/>
          <p:nvPr userDrawn="1"/>
        </p:nvSpPr>
        <p:spPr>
          <a:xfrm>
            <a:off x="4495129" y="4185246"/>
            <a:ext cx="4034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D13186-DF20-4077-1C3D-952417653383}"/>
              </a:ext>
            </a:extLst>
          </p:cNvPr>
          <p:cNvSpPr txBox="1"/>
          <p:nvPr userDrawn="1"/>
        </p:nvSpPr>
        <p:spPr>
          <a:xfrm>
            <a:off x="8046593" y="4185246"/>
            <a:ext cx="4034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832514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keways with Images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A8274CC6-6745-EBE0-C697-03C6A27370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4" y="701773"/>
            <a:ext cx="10323050" cy="1192341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Three great takeaways with images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7B746A7-F686-B260-1BF9-8221471F9D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3664" y="2155372"/>
            <a:ext cx="3228286" cy="1812472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512C2043-B3EA-B848-39F5-DC883A817E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3664" y="4196446"/>
            <a:ext cx="322828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2856AE70-C15C-6AF7-0519-8FE91411F6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3664" y="4670499"/>
            <a:ext cx="322828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AC803CC-F17D-B26C-FAAD-D75462F9BA2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486964" y="2155372"/>
            <a:ext cx="3228286" cy="1812472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285976F6-5D92-C9A9-1FF4-8F770CB42B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6964" y="4196446"/>
            <a:ext cx="322828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FE41F566-30CA-AEEA-4A46-D123F4F0DA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6964" y="4670499"/>
            <a:ext cx="322828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84EEBDBB-076C-7688-772A-11C4F5C93BE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13935" y="2155372"/>
            <a:ext cx="3228286" cy="1812472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AFB08B4F-1411-4F23-4394-A1802DADA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3935" y="4196446"/>
            <a:ext cx="322828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7A414D3-8364-6F7D-D31A-4BD36EA59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3935" y="4670499"/>
            <a:ext cx="322828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374C86C-DF09-6885-3DA3-5D032BAF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6936CB5-7F8D-85EA-0EA1-614B7679D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D01B13-A6A8-4AF3-368B-B3EACABBD4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77739"/>
            <a:ext cx="6367670" cy="4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61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keways with Images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A8274CC6-6745-EBE0-C697-03C6A27370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4" y="701773"/>
            <a:ext cx="10323050" cy="1192341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Three great takeaways with images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7B746A7-F686-B260-1BF9-8221471F9D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3664" y="2155372"/>
            <a:ext cx="3228286" cy="1812472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512C2043-B3EA-B848-39F5-DC883A817E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3664" y="4196446"/>
            <a:ext cx="322828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2856AE70-C15C-6AF7-0519-8FE91411F6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3664" y="4670499"/>
            <a:ext cx="322828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AC803CC-F17D-B26C-FAAD-D75462F9BA2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486964" y="2155372"/>
            <a:ext cx="3228286" cy="1812472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285976F6-5D92-C9A9-1FF4-8F770CB42B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6964" y="4196446"/>
            <a:ext cx="322828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FE41F566-30CA-AEEA-4A46-D123F4F0DA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6964" y="4670499"/>
            <a:ext cx="322828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84EEBDBB-076C-7688-772A-11C4F5C93BE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13935" y="2155372"/>
            <a:ext cx="3228286" cy="1812472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AFB08B4F-1411-4F23-4394-A1802DADA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3935" y="4196446"/>
            <a:ext cx="322828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7A414D3-8364-6F7D-D31A-4BD36EA59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3935" y="4670499"/>
            <a:ext cx="322828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374C86C-DF09-6885-3DA3-5D032BAF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2164C36-F862-1A4E-FC0D-0D06F3FBC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EBB57-DCEA-D53D-E002-5A863D9BEA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77739"/>
            <a:ext cx="6367670" cy="4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35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keways with Images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2674253-1946-54D6-FDE5-622A7694C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698" y="1778551"/>
            <a:ext cx="2316016" cy="2316016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C65315AA-8A1C-20C4-2176-77BD45FC38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3664" y="4327074"/>
            <a:ext cx="231601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8B94B2D-7765-3423-0071-C4B7C55CD0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3664" y="4801127"/>
            <a:ext cx="231601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5F19398-3779-B5D5-C926-A6FF57DAD96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03091" y="1778551"/>
            <a:ext cx="2316016" cy="2316016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9EA7616F-D7F5-13C1-A362-534A411358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97057" y="4327074"/>
            <a:ext cx="231601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5F0129C-F3AD-8E6B-A29A-7B70543A02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97057" y="4801127"/>
            <a:ext cx="231601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1BF193E4-8B4E-AA4E-3465-7B8F8B27B30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64648" y="1778551"/>
            <a:ext cx="2316016" cy="2316016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1B1C0169-AD49-08F9-12F3-42A3AF0070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8614" y="4327074"/>
            <a:ext cx="231601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D4DB0920-48DE-CF1E-03B1-AA1CECC869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8614" y="4801127"/>
            <a:ext cx="231601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0A691A68-F193-0966-3497-7DB63DBCBD0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18041" y="1778551"/>
            <a:ext cx="2316016" cy="2316016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EA666FBA-8A86-A3E0-4811-3B2AA3F429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12007" y="4327074"/>
            <a:ext cx="231601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6334B63-77C6-7C58-9E51-9843D23159E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12007" y="4801127"/>
            <a:ext cx="231601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CBBD7B77-6909-18BE-02EF-E5E80AFD51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4" y="367037"/>
            <a:ext cx="10323050" cy="1192341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Four great takeaways with images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8C1FBD4-7928-E4F3-F436-E48351419A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6C7A70B-2A89-AC58-1647-2039B13A6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57637B-6B81-20EC-3E06-2603343EF6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77739"/>
            <a:ext cx="6367670" cy="4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47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keways with Images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2674253-1946-54D6-FDE5-622A7694C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698" y="1778551"/>
            <a:ext cx="2316016" cy="2316016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C65315AA-8A1C-20C4-2176-77BD45FC38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3664" y="4327074"/>
            <a:ext cx="231601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8B94B2D-7765-3423-0071-C4B7C55CD0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3664" y="4801127"/>
            <a:ext cx="231601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5F19398-3779-B5D5-C926-A6FF57DAD96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03091" y="1778551"/>
            <a:ext cx="2316016" cy="2316016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9EA7616F-D7F5-13C1-A362-534A411358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97057" y="4327074"/>
            <a:ext cx="231601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5F0129C-F3AD-8E6B-A29A-7B70543A02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97057" y="4801127"/>
            <a:ext cx="231601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1BF193E4-8B4E-AA4E-3465-7B8F8B27B30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64648" y="1778551"/>
            <a:ext cx="2316016" cy="2316016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1B1C0169-AD49-08F9-12F3-42A3AF0070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8614" y="4327074"/>
            <a:ext cx="231601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D4DB0920-48DE-CF1E-03B1-AA1CECC869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8614" y="4801127"/>
            <a:ext cx="231601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0A691A68-F193-0966-3497-7DB63DBCBD0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18041" y="1778551"/>
            <a:ext cx="2316016" cy="2316016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EA666FBA-8A86-A3E0-4811-3B2AA3F429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12007" y="4327074"/>
            <a:ext cx="2316016" cy="2578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Headline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6334B63-77C6-7C58-9E51-9843D23159E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12007" y="4801127"/>
            <a:ext cx="2316016" cy="119962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CBBD7B77-6909-18BE-02EF-E5E80AFD51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4" y="367037"/>
            <a:ext cx="10323050" cy="1192341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Four great takeaways with images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8C1FBD4-7928-E4F3-F436-E48351419A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1A01F5D-03E5-3522-A3D3-AC9F5DC2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08980F-7D2B-9A31-3FCD-9B2C972EFA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77739"/>
            <a:ext cx="6367670" cy="4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 looking at a computer&#10;&#10;Description automatically generated">
            <a:extLst>
              <a:ext uri="{FF2B5EF4-FFF2-40B4-BE49-F238E27FC236}">
                <a16:creationId xmlns:a16="http://schemas.microsoft.com/office/drawing/2014/main" id="{0CA5F0F7-62C9-1EB0-5C76-0387AFCDF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04F4596-CE59-1524-3E65-2E8A48EC7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1341" y="2625242"/>
            <a:ext cx="4569359" cy="1607515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711BFA-B402-6107-5C89-A5766D483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D224AD1-00FF-7393-18B9-51B5C4AECC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85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4CD969C1-F0D7-C243-A216-80C9F0AF0C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799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E0A63F7-327C-2A00-BF2A-F254572F27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5" y="631825"/>
            <a:ext cx="4204806" cy="168326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Let’s stay</a:t>
            </a:r>
            <a:br>
              <a:rPr lang="en-US" dirty="0"/>
            </a:br>
            <a:r>
              <a:rPr lang="en-US" dirty="0"/>
              <a:t>in touch!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6596084-53F3-2F1D-0565-2967A13F0C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3664" y="3878036"/>
            <a:ext cx="4204805" cy="144672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email@netspi.com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857DAE-86BE-6474-20C4-44A289515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4537C8-2509-ECA0-B513-1D5054B76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7052" y="2640946"/>
            <a:ext cx="871607" cy="51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4C2A2-E323-A2D6-413A-1A20E7D36D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7052" y="4526896"/>
            <a:ext cx="871607" cy="51271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E32AC3D-D9F8-82EB-3FC0-A7B9BEB03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664" y="4106636"/>
            <a:ext cx="4204805" cy="144672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123.456.7891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2FEFC93-C744-1E94-9F18-AF002ABD0D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664" y="3453493"/>
            <a:ext cx="4204805" cy="144672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ED4F4E-EE8B-0C27-B7A7-921120785C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3664" y="3159577"/>
            <a:ext cx="4204805" cy="1995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 i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C497D17-CEB4-B5A8-94A3-05CC4E0A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7C267E-D83E-47B3-F65C-9E3C23F9FEBA}"/>
              </a:ext>
            </a:extLst>
          </p:cNvPr>
          <p:cNvSpPr txBox="1"/>
          <p:nvPr userDrawn="1"/>
        </p:nvSpPr>
        <p:spPr>
          <a:xfrm>
            <a:off x="943664" y="5510602"/>
            <a:ext cx="2000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netspi.com</a:t>
            </a:r>
            <a:endParaRPr lang="en-US" sz="1200" b="1" i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D8F666-2511-ACA6-715F-E292A92EFAB4}"/>
              </a:ext>
            </a:extLst>
          </p:cNvPr>
          <p:cNvSpPr txBox="1"/>
          <p:nvPr userDrawn="1"/>
        </p:nvSpPr>
        <p:spPr>
          <a:xfrm>
            <a:off x="943664" y="4806146"/>
            <a:ext cx="2000250" cy="4764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100" dirty="0"/>
              <a:t>241 N 5th Ave Suite 1200</a:t>
            </a:r>
          </a:p>
          <a:p>
            <a:pPr lvl="0">
              <a:lnSpc>
                <a:spcPct val="150000"/>
              </a:lnSpc>
            </a:pPr>
            <a:r>
              <a:rPr lang="en-US" sz="1100" dirty="0"/>
              <a:t>Minneapolis, MN 55401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2BB732-FF6A-0E7E-5516-06B836EC44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177739"/>
            <a:ext cx="6367670" cy="4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89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4CD969C1-F0D7-C243-A216-80C9F0AF0C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7999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E0A63F7-327C-2A00-BF2A-F254572F27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665" y="631825"/>
            <a:ext cx="4204806" cy="168326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Let’s stay</a:t>
            </a:r>
            <a:br>
              <a:rPr lang="en-US" dirty="0"/>
            </a:br>
            <a:r>
              <a:rPr lang="en-US" dirty="0"/>
              <a:t>in touch!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6596084-53F3-2F1D-0565-2967A13F0C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3664" y="3878036"/>
            <a:ext cx="4204805" cy="144672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email@netspi.com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857DAE-86BE-6474-20C4-44A289515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4537C8-2509-ECA0-B513-1D5054B76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7052" y="2640946"/>
            <a:ext cx="871607" cy="51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4C2A2-E323-A2D6-413A-1A20E7D36D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7052" y="4526896"/>
            <a:ext cx="871607" cy="51271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E32AC3D-D9F8-82EB-3FC0-A7B9BEB03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664" y="4106636"/>
            <a:ext cx="4204805" cy="144672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123.456.7891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2FEFC93-C744-1E94-9F18-AF002ABD0D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664" y="3453493"/>
            <a:ext cx="4204805" cy="144672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ED4F4E-EE8B-0C27-B7A7-921120785C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3664" y="3159577"/>
            <a:ext cx="4204805" cy="1995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 i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C497D17-CEB4-B5A8-94A3-05CC4E0A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7C267E-D83E-47B3-F65C-9E3C23F9FEBA}"/>
              </a:ext>
            </a:extLst>
          </p:cNvPr>
          <p:cNvSpPr txBox="1"/>
          <p:nvPr userDrawn="1"/>
        </p:nvSpPr>
        <p:spPr>
          <a:xfrm>
            <a:off x="943664" y="5510602"/>
            <a:ext cx="2000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netspi.com</a:t>
            </a:r>
            <a:endParaRPr lang="en-US" sz="1200" b="1" i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D8F666-2511-ACA6-715F-E292A92EFAB4}"/>
              </a:ext>
            </a:extLst>
          </p:cNvPr>
          <p:cNvSpPr txBox="1"/>
          <p:nvPr userDrawn="1"/>
        </p:nvSpPr>
        <p:spPr>
          <a:xfrm>
            <a:off x="943664" y="4806146"/>
            <a:ext cx="2000250" cy="4764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100" dirty="0"/>
              <a:t>241 N 5th Ave Suite 1200</a:t>
            </a:r>
          </a:p>
          <a:p>
            <a:pPr lvl="0">
              <a:lnSpc>
                <a:spcPct val="150000"/>
              </a:lnSpc>
            </a:pPr>
            <a:r>
              <a:rPr lang="en-US" sz="1100" dirty="0"/>
              <a:t>Minneapolis, MN 55401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9AE468-F450-A2F2-C08A-3A6D7BC82E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177739"/>
            <a:ext cx="6367670" cy="4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91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857DAE-86BE-6474-20C4-44A289515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C497D17-CEB4-B5A8-94A3-05CC4E0A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0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- Nodes 01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857DAE-86BE-6474-20C4-44A289515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C497D17-CEB4-B5A8-94A3-05CC4E0A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30797-4C66-33CD-D7A0-D0710115B5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834269" y="263956"/>
            <a:ext cx="6367670" cy="4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3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des 02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857DAE-86BE-6474-20C4-44A289515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C497D17-CEB4-B5A8-94A3-05CC4E0A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30797-4C66-33CD-D7A0-D0710115B5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77739"/>
            <a:ext cx="6367670" cy="4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64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des 03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857DAE-86BE-6474-20C4-44A289515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C497D17-CEB4-B5A8-94A3-05CC4E0A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E210B-6BE1-9AF9-C5A4-E0F3DCB331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2710" y="0"/>
            <a:ext cx="1006156" cy="42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5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857DAE-86BE-6474-20C4-44A289515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C497D17-CEB4-B5A8-94A3-05CC4E0A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151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des 01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857DAE-86BE-6474-20C4-44A289515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C497D17-CEB4-B5A8-94A3-05CC4E0A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30797-4C66-33CD-D7A0-D0710115B5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834269" y="263956"/>
            <a:ext cx="6367670" cy="4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23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des 02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857DAE-86BE-6474-20C4-44A289515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C497D17-CEB4-B5A8-94A3-05CC4E0A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30797-4C66-33CD-D7A0-D0710115B5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77739"/>
            <a:ext cx="6367670" cy="4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76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des 03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857DAE-86BE-6474-20C4-44A289515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C497D17-CEB4-B5A8-94A3-05CC4E0A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E210B-6BE1-9AF9-C5A4-E0F3DCB331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2710" y="0"/>
            <a:ext cx="1006156" cy="42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99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863D96CD-6E51-77A9-6D8E-CF2E968EE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24" y="0"/>
            <a:ext cx="12202849" cy="6858000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04F4596-CE59-1524-3E65-2E8A48EC7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1341" y="2625242"/>
            <a:ext cx="4569359" cy="1607515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86E1B3-273A-5F3E-3E84-24DD4D624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457CE3F-4DF7-9CDC-1385-15FD1EE0FB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78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itting on a couch with laptops&#10;&#10;Description automatically generated">
            <a:extLst>
              <a:ext uri="{FF2B5EF4-FFF2-40B4-BE49-F238E27FC236}">
                <a16:creationId xmlns:a16="http://schemas.microsoft.com/office/drawing/2014/main" id="{9692AB5D-8F9E-DC11-7A23-C07A1E5A3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2849" cy="6858000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04F4596-CE59-1524-3E65-2E8A48EC7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1341" y="2625242"/>
            <a:ext cx="4569359" cy="1607515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86E1B3-273A-5F3E-3E84-24DD4D624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34670DD-B8E7-6325-8851-7A4137CC6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04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men sitting on a bench looking at a computer&#10;&#10;Description automatically generated">
            <a:extLst>
              <a:ext uri="{FF2B5EF4-FFF2-40B4-BE49-F238E27FC236}">
                <a16:creationId xmlns:a16="http://schemas.microsoft.com/office/drawing/2014/main" id="{0B3142EB-B793-4DF7-AD4A-8F7CBD35F0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2849" cy="6858000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04F4596-CE59-1524-3E65-2E8A48EC7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1341" y="2625242"/>
            <a:ext cx="4569359" cy="1607515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86E1B3-273A-5F3E-3E84-24DD4D624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34670DD-B8E7-6325-8851-7A4137CC6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67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tanding next to a table with a computer&#10;&#10;Description automatically generated">
            <a:extLst>
              <a:ext uri="{FF2B5EF4-FFF2-40B4-BE49-F238E27FC236}">
                <a16:creationId xmlns:a16="http://schemas.microsoft.com/office/drawing/2014/main" id="{1A7CB678-3784-04F5-F92C-64F84E64E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047"/>
            <a:ext cx="12192002" cy="6854953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04F4596-CE59-1524-3E65-2E8A48EC7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1341" y="2625242"/>
            <a:ext cx="4569359" cy="1607515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86E1B3-273A-5F3E-3E84-24DD4D624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34670DD-B8E7-6325-8851-7A4137CC6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89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0357C222-F127-FF2D-8104-FA729E675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2851" cy="6861048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04F4596-CE59-1524-3E65-2E8A48EC7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1341" y="2625242"/>
            <a:ext cx="4569359" cy="1607515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86E1B3-273A-5F3E-3E84-24DD4D624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34670DD-B8E7-6325-8851-7A4137CC6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00" y="317500"/>
            <a:ext cx="3143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85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19010-B8B7-AE2F-8FB0-BBBF1888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B1015-EAFF-2C2E-9697-F916EADA3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98EC9-6669-D729-3FB0-7181671C6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1716" y="74845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539B8-8B4A-38CB-C83F-0CE4AE26B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400800"/>
            <a:ext cx="577850" cy="16986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6C78D1-29D5-A04C-9277-69EE24AAC5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72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54" r:id="rId3"/>
    <p:sldLayoutId id="2147483669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665" r:id="rId13"/>
    <p:sldLayoutId id="2147483683" r:id="rId14"/>
    <p:sldLayoutId id="2147483695" r:id="rId15"/>
    <p:sldLayoutId id="2147483696" r:id="rId16"/>
    <p:sldLayoutId id="2147483666" r:id="rId17"/>
    <p:sldLayoutId id="2147483682" r:id="rId18"/>
    <p:sldLayoutId id="2147483667" r:id="rId19"/>
    <p:sldLayoutId id="2147483707" r:id="rId20"/>
    <p:sldLayoutId id="2147483681" r:id="rId21"/>
    <p:sldLayoutId id="2147483706" r:id="rId22"/>
    <p:sldLayoutId id="2147483668" r:id="rId23"/>
    <p:sldLayoutId id="2147483684" r:id="rId24"/>
    <p:sldLayoutId id="2147483670" r:id="rId25"/>
    <p:sldLayoutId id="2147483685" r:id="rId26"/>
    <p:sldLayoutId id="2147483686" r:id="rId27"/>
    <p:sldLayoutId id="2147483687" r:id="rId28"/>
    <p:sldLayoutId id="2147483671" r:id="rId29"/>
    <p:sldLayoutId id="2147483672" r:id="rId30"/>
    <p:sldLayoutId id="2147483688" r:id="rId31"/>
    <p:sldLayoutId id="2147483674" r:id="rId32"/>
    <p:sldLayoutId id="2147483690" r:id="rId33"/>
    <p:sldLayoutId id="2147483691" r:id="rId34"/>
    <p:sldLayoutId id="2147483692" r:id="rId35"/>
    <p:sldLayoutId id="2147483676" r:id="rId36"/>
    <p:sldLayoutId id="2147483693" r:id="rId37"/>
    <p:sldLayoutId id="2147483677" r:id="rId38"/>
    <p:sldLayoutId id="2147483694" r:id="rId39"/>
    <p:sldLayoutId id="2147483689" r:id="rId40"/>
    <p:sldLayoutId id="2147483697" r:id="rId41"/>
    <p:sldLayoutId id="2147483698" r:id="rId42"/>
    <p:sldLayoutId id="2147483702" r:id="rId43"/>
    <p:sldLayoutId id="2147483700" r:id="rId44"/>
    <p:sldLayoutId id="2147483701" r:id="rId45"/>
    <p:sldLayoutId id="2147483699" r:id="rId46"/>
    <p:sldLayoutId id="2147483703" r:id="rId47"/>
    <p:sldLayoutId id="2147483704" r:id="rId48"/>
    <p:sldLayoutId id="2147483705" r:id="rId4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https://www.youtube.com/embed/tIDrPMV104A?feature=oembed" TargetMode="External"/><Relationship Id="rId1" Type="http://schemas.openxmlformats.org/officeDocument/2006/relationships/tags" Target="../tags/tag7.xml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8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9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0.xml"/><Relationship Id="rId6" Type="http://schemas.microsoft.com/office/2007/relationships/hdphoto" Target="../media/hdphoto9.wdp"/><Relationship Id="rId5" Type="http://schemas.openxmlformats.org/officeDocument/2006/relationships/image" Target="../media/image53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ecurity.org/benchmark/ibm_z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stigviewer.com/stig/mainframe_product_security_requirements_guid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le.eggers@netspi.com" TargetMode="External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0607CD-3233-48CA-5C47-00CB4C3A9B8A}"/>
              </a:ext>
            </a:extLst>
          </p:cNvPr>
          <p:cNvSpPr/>
          <p:nvPr/>
        </p:nvSpPr>
        <p:spPr>
          <a:xfrm>
            <a:off x="1150883" y="2333297"/>
            <a:ext cx="2766848" cy="913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uilding with lights around it&#10;&#10;Description automatically generated">
            <a:extLst>
              <a:ext uri="{FF2B5EF4-FFF2-40B4-BE49-F238E27FC236}">
                <a16:creationId xmlns:a16="http://schemas.microsoft.com/office/drawing/2014/main" id="{3E1C9966-49AB-82E4-39F4-ED6D5A3EFC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83825" y="252412"/>
            <a:ext cx="6353175" cy="63531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A5F767-CF53-87CA-684B-38CE1DB554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825" y="2640724"/>
            <a:ext cx="6353176" cy="1113617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Immortal Retrofuturism of Mainframe Computers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93D30-955D-467C-33B2-5172B78C70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0883" y="3754341"/>
            <a:ext cx="4819060" cy="381631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how to keep them safe!</a:t>
            </a:r>
          </a:p>
        </p:txBody>
      </p:sp>
    </p:spTree>
    <p:extLst>
      <p:ext uri="{BB962C8B-B14F-4D97-AF65-F5344CB8AC3E}">
        <p14:creationId xmlns:p14="http://schemas.microsoft.com/office/powerpoint/2010/main" val="16148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4"/>
    </mc:Choice>
    <mc:Fallback xmlns="">
      <p:transition spd="slow" advTm="619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1D5C9E-2478-FCBE-4790-9EA05D48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6C78D1-29D5-A04C-9277-69EE24AAC5B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0FA52A-B9BF-6EC9-0F12-4FDD1DBABDAF}"/>
              </a:ext>
            </a:extLst>
          </p:cNvPr>
          <p:cNvSpPr/>
          <p:nvPr/>
        </p:nvSpPr>
        <p:spPr>
          <a:xfrm>
            <a:off x="273377" y="235670"/>
            <a:ext cx="424207" cy="461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IBM and Bergvik collaborate on seismic frame for Mainframe">
            <a:hlinkClick r:id="" action="ppaction://media"/>
            <a:extLst>
              <a:ext uri="{FF2B5EF4-FFF2-40B4-BE49-F238E27FC236}">
                <a16:creationId xmlns:a16="http://schemas.microsoft.com/office/drawing/2014/main" id="{EF6CC7F2-DB69-078C-C96A-5FF208B8313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2213264" y="648133"/>
            <a:ext cx="7415645" cy="5561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701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9"/>
    </mc:Choice>
    <mc:Fallback xmlns="">
      <p:transition spd="slow" advTm="56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546" objId="4"/>
        <p14:pauseEvt time="56179" objId="4"/>
        <p14:stopEvt time="56179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6AF8E1-AF69-B31D-36B1-4E4EB05BD674}"/>
              </a:ext>
            </a:extLst>
          </p:cNvPr>
          <p:cNvSpPr txBox="1"/>
          <p:nvPr/>
        </p:nvSpPr>
        <p:spPr>
          <a:xfrm>
            <a:off x="943665" y="725557"/>
            <a:ext cx="4514160" cy="775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>
              <a:spcAft>
                <a:spcPts val="600"/>
              </a:spcAft>
            </a:pPr>
            <a:r>
              <a:rPr lang="en-US" sz="3200" b="1" i="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Environmental Threats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5E6A3-B4DB-2A5F-6EAE-F39E0D20E26C}"/>
              </a:ext>
            </a:extLst>
          </p:cNvPr>
          <p:cNvSpPr txBox="1"/>
          <p:nvPr/>
        </p:nvSpPr>
        <p:spPr>
          <a:xfrm>
            <a:off x="943664" y="2708620"/>
            <a:ext cx="4009336" cy="9645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Payment card data breach 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Exposed 45.7 million credit/debit card number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Weakness in wireless network used to pivot into mainframe</a:t>
            </a:r>
            <a:b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1200" i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A37031F-B7E3-EB0F-4818-C98D02BC4C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975" y="5242341"/>
            <a:ext cx="4204806" cy="278295"/>
          </a:xfrm>
        </p:spPr>
        <p:txBody>
          <a:bodyPr/>
          <a:lstStyle/>
          <a:p>
            <a:r>
              <a:rPr lang="en-US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Equifax Data Breach (</a:t>
            </a:r>
            <a:r>
              <a:rPr lang="en-US" sz="1800" i="1" kern="12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  <a:r>
              <a:rPr lang="en-US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615694-6126-5381-A310-B9BE5AC8C9F3}"/>
              </a:ext>
            </a:extLst>
          </p:cNvPr>
          <p:cNvSpPr txBox="1"/>
          <p:nvPr/>
        </p:nvSpPr>
        <p:spPr>
          <a:xfrm>
            <a:off x="942973" y="1644994"/>
            <a:ext cx="4514159" cy="278295"/>
          </a:xfrm>
          <a:prstGeom prst="rect">
            <a:avLst/>
          </a:prstGeom>
        </p:spPr>
        <p:txBody>
          <a:bodyPr vert="horz" lIns="0" tIns="0" rIns="0" bIns="0" rtlCol="0" anchor="b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b="1" i="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Expanded attack surface = more potential vulnerabilities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AB4728-72A3-C301-F562-47237361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5B6C78D1-29D5-A04C-9277-69EE24AAC5BC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1D2DF09-8817-231A-508A-9C7B53EC0B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2975" y="3733800"/>
            <a:ext cx="4010025" cy="277813"/>
          </a:xfrm>
        </p:spPr>
        <p:txBody>
          <a:bodyPr/>
          <a:lstStyle/>
          <a:p>
            <a:r>
              <a:rPr lang="en-US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Heartland Payment Systems (</a:t>
            </a:r>
            <a:r>
              <a:rPr lang="en-US" sz="1800" i="1" kern="1200" dirty="0">
                <a:latin typeface="Calibri" panose="020F0502020204030204" pitchFamily="34" charset="0"/>
                <a:cs typeface="Calibri" panose="020F0502020204030204" pitchFamily="34" charset="0"/>
              </a:rPr>
              <a:t>2008-2009</a:t>
            </a:r>
            <a:r>
              <a:rPr lang="en-US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662960-F753-E6A5-7FE1-00CA67C0CE76}"/>
              </a:ext>
            </a:extLst>
          </p:cNvPr>
          <p:cNvSpPr txBox="1">
            <a:spLocks/>
          </p:cNvSpPr>
          <p:nvPr/>
        </p:nvSpPr>
        <p:spPr>
          <a:xfrm>
            <a:off x="942975" y="2363443"/>
            <a:ext cx="4204806" cy="2782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TJX Companies Data Breach 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2005-2007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5" name="Picture 24" descr="A computer in a cave with octopuses&#10;&#10;Description automatically generated">
            <a:extLst>
              <a:ext uri="{FF2B5EF4-FFF2-40B4-BE49-F238E27FC236}">
                <a16:creationId xmlns:a16="http://schemas.microsoft.com/office/drawing/2014/main" id="{FAAED00D-4378-FBCC-3D14-3FCF4F616E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375" y="0"/>
            <a:ext cx="5762625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A49CB94-D49B-B130-C8B3-8B8F776E4F5E}"/>
              </a:ext>
            </a:extLst>
          </p:cNvPr>
          <p:cNvSpPr txBox="1"/>
          <p:nvPr/>
        </p:nvSpPr>
        <p:spPr>
          <a:xfrm>
            <a:off x="943663" y="4107624"/>
            <a:ext cx="4513469" cy="104899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100 million cards compromised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Global cyber fraud operation 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Combined attack of network and application vulnerabilities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that the attackers exploited to access data stored on the mainframe</a:t>
            </a:r>
            <a:b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1200" i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3EAF77-16DC-ED2D-AD87-7F362474CD11}"/>
              </a:ext>
            </a:extLst>
          </p:cNvPr>
          <p:cNvSpPr txBox="1"/>
          <p:nvPr/>
        </p:nvSpPr>
        <p:spPr>
          <a:xfrm>
            <a:off x="943664" y="5594762"/>
            <a:ext cx="4009336" cy="9645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Private d</a:t>
            </a: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ata of 147 million users exposed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Web application provided the initial access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b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1200" i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B01F9F-40FC-A30F-CFFB-F54D7DFF5383}"/>
              </a:ext>
            </a:extLst>
          </p:cNvPr>
          <p:cNvSpPr/>
          <p:nvPr/>
        </p:nvSpPr>
        <p:spPr>
          <a:xfrm>
            <a:off x="290945" y="259773"/>
            <a:ext cx="394855" cy="465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87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21"/>
    </mc:Choice>
    <mc:Fallback xmlns="">
      <p:transition spd="slow" advTm="77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build="p"/>
      <p:bldP spid="12" grpId="0" build="p"/>
      <p:bldP spid="14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6AF8E1-AF69-B31D-36B1-4E4EB05BD674}"/>
              </a:ext>
            </a:extLst>
          </p:cNvPr>
          <p:cNvSpPr txBox="1"/>
          <p:nvPr/>
        </p:nvSpPr>
        <p:spPr>
          <a:xfrm>
            <a:off x="943665" y="725557"/>
            <a:ext cx="4514160" cy="775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>
              <a:spcAft>
                <a:spcPts val="600"/>
              </a:spcAft>
            </a:pPr>
            <a:r>
              <a:rPr lang="en-US" sz="3200" b="1" i="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Environmental Threats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5E6A3-B4DB-2A5F-6EAE-F39E0D20E26C}"/>
              </a:ext>
            </a:extLst>
          </p:cNvPr>
          <p:cNvSpPr txBox="1"/>
          <p:nvPr/>
        </p:nvSpPr>
        <p:spPr>
          <a:xfrm>
            <a:off x="943663" y="2708620"/>
            <a:ext cx="4802509" cy="37649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kern="1200" dirty="0">
                <a:latin typeface="Calibri" panose="020F0502020204030204" pitchFamily="34" charset="0"/>
                <a:cs typeface="Calibri" panose="020F0502020204030204" pitchFamily="34" charset="0"/>
              </a:rPr>
              <a:t>Swedish data breach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that dramatically changed how the federal government viewed mainframe security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kern="1200" dirty="0">
                <a:latin typeface="Calibri" panose="020F0502020204030204" pitchFamily="34" charset="0"/>
                <a:cs typeface="Calibri" panose="020F0502020204030204" pitchFamily="34" charset="0"/>
              </a:rPr>
              <a:t>The entire investigation was made public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What happened?</a:t>
            </a: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Initial access via insecure FTP network connection</a:t>
            </a: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Likely, hackers used Hercules (mainframe emulator) to run z/OS and download files and tax-processing source code from the Logica servers</a:t>
            </a: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kern="1200" dirty="0">
                <a:latin typeface="Calibri" panose="020F0502020204030204" pitchFamily="34" charset="0"/>
                <a:cs typeface="Calibri" panose="020F0502020204030204" pitchFamily="34" charset="0"/>
              </a:rPr>
              <a:t>Attack included 0-day vulnerabilities that leveraged default configurations and sysadmin command execution</a:t>
            </a: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kern="1200" dirty="0">
                <a:latin typeface="Calibri" panose="020F0502020204030204" pitchFamily="34" charset="0"/>
                <a:cs typeface="Calibri" panose="020F0502020204030204" pitchFamily="34" charset="0"/>
              </a:rPr>
              <a:t>120k Usernames were stolen from RACF and corresponding passwords cracked using John the Ripper</a:t>
            </a: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Funds were also stolen from banking institutions by the primary hacker, based in Cambodia</a:t>
            </a:r>
            <a:r>
              <a:rPr lang="en-US" sz="1400" kern="1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1400" i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615694-6126-5381-A310-B9BE5AC8C9F3}"/>
              </a:ext>
            </a:extLst>
          </p:cNvPr>
          <p:cNvSpPr txBox="1"/>
          <p:nvPr/>
        </p:nvSpPr>
        <p:spPr>
          <a:xfrm>
            <a:off x="942973" y="1644994"/>
            <a:ext cx="4514159" cy="27829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b="1" i="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 Mistakes, Big Problems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AB4728-72A3-C301-F562-47237361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5B6C78D1-29D5-A04C-9277-69EE24AAC5BC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662960-F753-E6A5-7FE1-00CA67C0CE76}"/>
              </a:ext>
            </a:extLst>
          </p:cNvPr>
          <p:cNvSpPr txBox="1">
            <a:spLocks/>
          </p:cNvSpPr>
          <p:nvPr/>
        </p:nvSpPr>
        <p:spPr>
          <a:xfrm>
            <a:off x="942973" y="2176807"/>
            <a:ext cx="4204806" cy="2782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Logica Data Breach (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B01F9F-40FC-A30F-CFFB-F54D7DFF5383}"/>
              </a:ext>
            </a:extLst>
          </p:cNvPr>
          <p:cNvSpPr/>
          <p:nvPr/>
        </p:nvSpPr>
        <p:spPr>
          <a:xfrm>
            <a:off x="290945" y="259773"/>
            <a:ext cx="394855" cy="465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birds sitting on computers&#10;&#10;Description automatically generated">
            <a:extLst>
              <a:ext uri="{FF2B5EF4-FFF2-40B4-BE49-F238E27FC236}">
                <a16:creationId xmlns:a16="http://schemas.microsoft.com/office/drawing/2014/main" id="{4403F940-BDF6-2111-2C37-CBEC856B52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9626" y="0"/>
            <a:ext cx="582237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21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33"/>
    </mc:Choice>
    <mc:Fallback xmlns="">
      <p:transition spd="slow" advTm="8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6676E5-8E06-5016-9DEB-F1BC89B47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6C78D1-29D5-A04C-9277-69EE24AAC5B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AC27ED-C711-4FA4-4DF7-99501E4B21D7}"/>
              </a:ext>
            </a:extLst>
          </p:cNvPr>
          <p:cNvSpPr txBox="1"/>
          <p:nvPr/>
        </p:nvSpPr>
        <p:spPr>
          <a:xfrm>
            <a:off x="1433623" y="1254641"/>
            <a:ext cx="932475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Next up: Simulated real-world attack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Authentication to the logical partition (LPAR)</a:t>
            </a:r>
          </a:p>
          <a:p>
            <a:pPr marL="285750" indent="-285750">
              <a:buFontTx/>
              <a:buChar char="-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Endpoints have already been enumerated in this walkthrough</a:t>
            </a:r>
          </a:p>
          <a:p>
            <a:pPr marL="285750" indent="-285750">
              <a:buFontTx/>
              <a:buChar char="-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Access is restricted for low-level users to specific resources</a:t>
            </a:r>
          </a:p>
          <a:p>
            <a:pPr marL="285750" indent="-285750">
              <a:buFontTx/>
              <a:buChar char="-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there another way to access?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98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1BF745-96AC-6644-38F0-394FCCD67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6C78D1-29D5-A04C-9277-69EE24AAC5B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FD0BF1-A11F-CED9-D94A-A39741CC97C2}"/>
              </a:ext>
            </a:extLst>
          </p:cNvPr>
          <p:cNvSpPr/>
          <p:nvPr/>
        </p:nvSpPr>
        <p:spPr>
          <a:xfrm>
            <a:off x="249382" y="218209"/>
            <a:ext cx="550718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12AC1-B2C2-454B-5243-FF6AA2B043A1}"/>
              </a:ext>
            </a:extLst>
          </p:cNvPr>
          <p:cNvSpPr txBox="1"/>
          <p:nvPr/>
        </p:nvSpPr>
        <p:spPr>
          <a:xfrm>
            <a:off x="524741" y="469178"/>
            <a:ext cx="11232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Real Life Network -&gt; Mainframe Compromise</a:t>
            </a:r>
          </a:p>
        </p:txBody>
      </p:sp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9C4E4C7F-0E1A-64F2-C321-F5ACD42C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" y="0"/>
            <a:ext cx="12177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8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"/>
    </mc:Choice>
    <mc:Fallback xmlns="">
      <p:transition spd="slow" advTm="215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D8E082-1386-B14D-9447-CBDC22A635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Internal Threats</a:t>
            </a:r>
          </a:p>
        </p:txBody>
      </p:sp>
      <p:pic>
        <p:nvPicPr>
          <p:cNvPr id="30" name="Picture Placeholder 29" descr="A group of people working at computers&#10;&#10;Description automatically generated">
            <a:extLst>
              <a:ext uri="{FF2B5EF4-FFF2-40B4-BE49-F238E27FC236}">
                <a16:creationId xmlns:a16="http://schemas.microsoft.com/office/drawing/2014/main" id="{C72DE398-700C-26C9-6D3E-C5567D36DF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B3EF1-1A7C-5CCD-5FB9-60B644731F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Broken Access Control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5252CE-4ADD-33C5-612C-131275E0C5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Local file include of datasets/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unix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files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Insecure file transfer protocols (e.g. FTP)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Unauthenticated access</a:t>
            </a:r>
          </a:p>
        </p:txBody>
      </p:sp>
      <p:pic>
        <p:nvPicPr>
          <p:cNvPr id="32" name="Picture Placeholder 31" descr="A person typing on a keyboard&#10;&#10;Description automatically generated">
            <a:extLst>
              <a:ext uri="{FF2B5EF4-FFF2-40B4-BE49-F238E27FC236}">
                <a16:creationId xmlns:a16="http://schemas.microsoft.com/office/drawing/2014/main" id="{24878FE6-593E-CB84-4A24-4B02657E94B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screen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43745D-A5F7-F91D-430E-D6E8CDE921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Injections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956DE-F923-84ED-051F-7683156B43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SQL injection in DB2 databases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Job Control Language injections 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Rexx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scripts injection</a:t>
            </a:r>
          </a:p>
        </p:txBody>
      </p:sp>
      <p:pic>
        <p:nvPicPr>
          <p:cNvPr id="34" name="Picture Placeholder 33" descr="A group of people sitting on a floor with laptops and robots&#10;&#10;Description automatically generated">
            <a:extLst>
              <a:ext uri="{FF2B5EF4-FFF2-40B4-BE49-F238E27FC236}">
                <a16:creationId xmlns:a16="http://schemas.microsoft.com/office/drawing/2014/main" id="{090AF3E0-00E6-49F6-6EF2-2A1DFC3A014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 cstate="screen">
            <a:alphaModFix amt="8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7EB5A6-6D5B-5FEB-914C-4143FCFD3B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Security Misconfigurations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CD47AD-ED16-6EC4-7BC8-6A19202D95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Default credentials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Weak password policies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using an external security manager (ESM) like RACF, Top Secret, or ACF2 to control user access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90C293B-2D3B-5F06-87E9-FB79C4EF0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6C78D1-29D5-A04C-9277-69EE24AAC5BC}" type="slidenum">
              <a:rPr lang="en-US" smtClean="0"/>
              <a:pPr/>
              <a:t>15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02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76"/>
    </mc:Choice>
    <mc:Fallback xmlns="">
      <p:transition spd="slow" advTm="15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7" grpId="0" build="p"/>
      <p:bldP spid="8" grpId="0" build="p"/>
      <p:bldP spid="10" grpId="0" build="p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holding a tablet in a server room&#10;&#10;Description automatically generated">
            <a:extLst>
              <a:ext uri="{FF2B5EF4-FFF2-40B4-BE49-F238E27FC236}">
                <a16:creationId xmlns:a16="http://schemas.microsoft.com/office/drawing/2014/main" id="{28856EF3-E382-6A4D-60C4-57E7227D21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4C0AE-3B84-1871-1A07-4D9AFC94C8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Ways to Secure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80B16-66DA-384F-3F5C-CD52D42AA7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664" y="2226366"/>
            <a:ext cx="4704661" cy="854762"/>
          </a:xfrm>
        </p:spPr>
        <p:txBody>
          <a:bodyPr>
            <a:normAutofit/>
          </a:bodyPr>
          <a:lstStyle/>
          <a:p>
            <a:r>
              <a:rPr lang="en-US" dirty="0"/>
              <a:t>Properly configure your network topology as a whole</a:t>
            </a:r>
          </a:p>
          <a:p>
            <a:r>
              <a:rPr lang="en-US" dirty="0"/>
              <a:t>Make appropriate use of logical partitions, regions, and ESM tools</a:t>
            </a:r>
          </a:p>
          <a:p>
            <a:r>
              <a:rPr lang="en-US" dirty="0"/>
              <a:t>Disallow unencrypted protocols and keep up with patches/updates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9B84F5-7205-F6F8-0B74-A2FCFE79BB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Secure with Network Controls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035514-7F61-D89D-37DC-2F2D1155EC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3664" y="3682862"/>
            <a:ext cx="4204805" cy="626164"/>
          </a:xfrm>
        </p:spPr>
        <p:txBody>
          <a:bodyPr/>
          <a:lstStyle/>
          <a:p>
            <a:r>
              <a:rPr lang="en-US" dirty="0"/>
              <a:t>Implement </a:t>
            </a:r>
            <a:r>
              <a:rPr lang="en-US" dirty="0">
                <a:hlinkClick r:id="rId3"/>
              </a:rPr>
              <a:t>CIS benchmarking</a:t>
            </a:r>
            <a:r>
              <a:rPr lang="en-US" dirty="0"/>
              <a:t>, secure configuration guidelines</a:t>
            </a:r>
          </a:p>
          <a:p>
            <a:r>
              <a:rPr lang="en-US" dirty="0"/>
              <a:t>Follow </a:t>
            </a:r>
            <a:r>
              <a:rPr lang="en-US" dirty="0">
                <a:hlinkClick r:id="rId4"/>
              </a:rPr>
              <a:t>DISA STIGS</a:t>
            </a:r>
            <a:r>
              <a:rPr lang="en-US" dirty="0"/>
              <a:t>, DoD guides derived from NIST 800-53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5413F6-7AE4-D699-4973-4F9A93297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3665" y="3295235"/>
            <a:ext cx="4204806" cy="278295"/>
          </a:xfrm>
        </p:spPr>
        <p:txBody>
          <a:bodyPr/>
          <a:lstStyle/>
          <a:p>
            <a:r>
              <a:rPr lang="en-US" dirty="0"/>
              <a:t>Secure with Compliance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EAF65F-417E-6BB6-87B6-3FBD9C2003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3664" y="4929808"/>
            <a:ext cx="4204805" cy="1275730"/>
          </a:xfrm>
        </p:spPr>
        <p:txBody>
          <a:bodyPr>
            <a:normAutofit/>
          </a:bodyPr>
          <a:lstStyle/>
          <a:p>
            <a:r>
              <a:rPr lang="en-US" dirty="0"/>
              <a:t>Monitor traffic with a SOC; logs are robust, take advantage!</a:t>
            </a:r>
          </a:p>
          <a:p>
            <a:r>
              <a:rPr lang="en-US" dirty="0"/>
              <a:t>Audit identity and access management on a regular basis and implement MFA</a:t>
            </a:r>
          </a:p>
          <a:p>
            <a:r>
              <a:rPr lang="en-US" dirty="0"/>
              <a:t>Establish recurring audits for all features and conduct frequent penetration testing both internally and through third-parties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5FC69EC-5A27-60AB-6621-C6782C92E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Secure with Ongoing Reviews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D913EF-BC98-C75E-2A6A-1B915D716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6C78D1-29D5-A04C-9277-69EE24AAC5B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7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41"/>
    </mc:Choice>
    <mc:Fallback xmlns="">
      <p:transition spd="slow" advTm="16554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women holding guns in front of a city&#10;&#10;Description automatically generated">
            <a:extLst>
              <a:ext uri="{FF2B5EF4-FFF2-40B4-BE49-F238E27FC236}">
                <a16:creationId xmlns:a16="http://schemas.microsoft.com/office/drawing/2014/main" id="{795B069D-FDCE-4371-00E8-C250865C52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D52D54-F6A3-A893-D227-072870505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EFEB6-EDBF-5A1C-DEB5-CAFDB8DBDB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664" y="3333336"/>
            <a:ext cx="5323786" cy="1851526"/>
          </a:xfrm>
        </p:spPr>
        <p:txBody>
          <a:bodyPr/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/>
              <a:t>Mainframe is not going away anytime soon!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/>
              <a:t>We rely on it globally to support finance, healthcare, government, and other critical industries.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/>
              <a:t>There are more possible vulnerabilities now due to increasing integrations.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/>
              <a:t>With diligence, we can combat these threats together.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F87D1-6535-57F3-B254-BCAA155BE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6C78D1-29D5-A04C-9277-69EE24AAC5B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 descr="A person with a face and glasses&#10;&#10;Description automatically generated">
            <a:extLst>
              <a:ext uri="{FF2B5EF4-FFF2-40B4-BE49-F238E27FC236}">
                <a16:creationId xmlns:a16="http://schemas.microsoft.com/office/drawing/2014/main" id="{353D3857-9C09-4611-416F-EA2025DAC4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4848" y="1528762"/>
            <a:ext cx="4460252" cy="38004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E714F99-C4CC-A589-1509-867F09010E7D}"/>
              </a:ext>
            </a:extLst>
          </p:cNvPr>
          <p:cNvSpPr/>
          <p:nvPr/>
        </p:nvSpPr>
        <p:spPr>
          <a:xfrm>
            <a:off x="7134848" y="2353733"/>
            <a:ext cx="4460252" cy="717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653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7"/>
    </mc:Choice>
    <mc:Fallback xmlns="">
      <p:transition spd="slow" advTm="3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C265F-02D2-C16D-F4D6-B1CDC6E5C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9BA7C-4D92-7BCA-BB91-7408325C9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6C78D1-29D5-A04C-9277-69EE24AAC5B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8BF517D7-565C-139C-5168-E408B27E5D2A}"/>
              </a:ext>
            </a:extLst>
          </p:cNvPr>
          <p:cNvSpPr txBox="1">
            <a:spLocks/>
          </p:cNvSpPr>
          <p:nvPr/>
        </p:nvSpPr>
        <p:spPr>
          <a:xfrm>
            <a:off x="943665" y="725557"/>
            <a:ext cx="4204806" cy="2345634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Thank You!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AA91F2D-A856-6497-701E-2FA7C41715A3}"/>
              </a:ext>
            </a:extLst>
          </p:cNvPr>
          <p:cNvSpPr txBox="1">
            <a:spLocks/>
          </p:cNvSpPr>
          <p:nvPr/>
        </p:nvSpPr>
        <p:spPr>
          <a:xfrm>
            <a:off x="1019302" y="3071191"/>
            <a:ext cx="4204805" cy="18515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Please stay connected (: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Michelle Eggers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Security Consultant @ NetSPI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Mainframe, Web Application, Network Penetration Testing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michelle.eggers@netspi.com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/>
              <a:t>@saltymiche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A8F4848-491D-D715-89A5-F42F25854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797732"/>
              </p:ext>
            </p:extLst>
          </p:nvPr>
        </p:nvGraphicFramePr>
        <p:xfrm>
          <a:off x="6152443" y="719666"/>
          <a:ext cx="491066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 descr="A person with long hair and various objects&#10;&#10;Description automatically generated">
            <a:extLst>
              <a:ext uri="{FF2B5EF4-FFF2-40B4-BE49-F238E27FC236}">
                <a16:creationId xmlns:a16="http://schemas.microsoft.com/office/drawing/2014/main" id="{ECAC1824-CA98-1F3D-E146-ACC39C270B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250" y="2005658"/>
            <a:ext cx="2467799" cy="265535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256E3D94-2E87-FF49-E957-6E38DAAFCC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90" y="5785238"/>
            <a:ext cx="210240" cy="210240"/>
          </a:xfrm>
          <a:prstGeom prst="rect">
            <a:avLst/>
          </a:prstGeom>
        </p:spPr>
      </p:pic>
      <p:pic>
        <p:nvPicPr>
          <p:cNvPr id="8" name="Picture 7" descr="A blue face with black eyes&#10;&#10;Description automatically generated">
            <a:extLst>
              <a:ext uri="{FF2B5EF4-FFF2-40B4-BE49-F238E27FC236}">
                <a16:creationId xmlns:a16="http://schemas.microsoft.com/office/drawing/2014/main" id="{1F0EA947-BF99-07F8-5F53-43243F46A7E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385" y="5785238"/>
            <a:ext cx="276891" cy="21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3"/>
    </mc:Choice>
    <mc:Fallback xmlns="">
      <p:transition spd="slow" advTm="3107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D83CF76-1876-6FFD-176B-D5E995B724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0441" y="725558"/>
            <a:ext cx="4956562" cy="547998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9C0E3-433A-4722-1A69-4070708E6F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9B16D-F1E7-A7CF-EB46-EDECD8CDF9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664" y="3333336"/>
            <a:ext cx="4727896" cy="2267364"/>
          </a:xfrm>
        </p:spPr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Michelle Eggers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Security Consultant @ NetSPI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Mainframe, Web App, Network Penetration Testing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Background in accounting/finance and project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mgmt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Passionate about legacy tech security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84FFA-1765-8C63-B066-BDF0A41DD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6C78D1-29D5-A04C-9277-69EE24AAC5B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9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32"/>
    </mc:Choice>
    <mc:Fallback xmlns="">
      <p:transition spd="slow" advTm="40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with many different components&#10;&#10;Description automatically generated with medium confidence">
            <a:extLst>
              <a:ext uri="{FF2B5EF4-FFF2-40B4-BE49-F238E27FC236}">
                <a16:creationId xmlns:a16="http://schemas.microsoft.com/office/drawing/2014/main" id="{41BA3E57-2562-E618-9833-7CBACC607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1000"/>
          </a:blip>
          <a:srcRect l="5685" r="-7429"/>
          <a:stretch/>
        </p:blipFill>
        <p:spPr>
          <a:xfrm>
            <a:off x="6096000" y="0"/>
            <a:ext cx="6576220" cy="6943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7A4680-3A28-82AB-D043-1BDF822A6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C2DB59-C5B5-3CA5-112B-F9444A030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6C78D1-29D5-A04C-9277-69EE24AAC5B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0D1A5-62FB-35BA-0155-C23ACB4F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3615" y="1550193"/>
            <a:ext cx="3773486" cy="3757613"/>
          </a:xfrm>
        </p:spPr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History Debrief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Mainframes Today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Modern Threats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Tips to Secure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24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36"/>
    </mc:Choice>
    <mc:Fallback xmlns="">
      <p:transition spd="slow" advTm="468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large black server&#10;&#10;Description automatically generated">
            <a:extLst>
              <a:ext uri="{FF2B5EF4-FFF2-40B4-BE49-F238E27FC236}">
                <a16:creationId xmlns:a16="http://schemas.microsoft.com/office/drawing/2014/main" id="{95F81202-D40D-DF99-0619-0C61AFFE6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96000" y="-1"/>
            <a:ext cx="6096000" cy="6857999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B5D46D6-5C83-A78B-F16A-55B95C993E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3665" y="725557"/>
            <a:ext cx="4204806" cy="2345634"/>
          </a:xfrm>
        </p:spPr>
        <p:txBody>
          <a:bodyPr/>
          <a:lstStyle/>
          <a:p>
            <a:r>
              <a:rPr lang="en-US" dirty="0"/>
              <a:t>What is Mainframe??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67639-851F-5FD1-61E1-D133E4991D2D}"/>
              </a:ext>
            </a:extLst>
          </p:cNvPr>
          <p:cNvSpPr txBox="1"/>
          <p:nvPr/>
        </p:nvSpPr>
        <p:spPr>
          <a:xfrm>
            <a:off x="943664" y="3333335"/>
            <a:ext cx="4304611" cy="2562639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/>
          <a:p>
            <a:pPr marL="171450" indent="-171450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They are computers!</a:t>
            </a:r>
          </a:p>
          <a:p>
            <a:pPr marL="171450" indent="-171450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More specifically, they are high-performance computer systems with immense processing and storage power that have unique operating systems, like z/OS or Linux on IBM Z.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106F44-AE75-EF16-F2F5-3121B78DC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175" y="6205538"/>
            <a:ext cx="577850" cy="365125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5B6C78D1-29D5-A04C-9277-69EE24AAC5B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31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62"/>
    </mc:Choice>
    <mc:Fallback xmlns="">
      <p:transition spd="slow" advTm="84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145E2E-7B47-E6FC-0842-37CD1C279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Myth vs. Fact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8966E9D-28D1-95B0-7197-871D02EC27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4E7023-CC48-B823-E56E-39C6C5066F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600" dirty="0"/>
              <a:t>Myth: Mainframe is Outdated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B1B488-C819-2EFE-A189-6AA999DFFD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Mainframes continuously evolve and were among the earliest systems to adopt virtualization and built-in encryption</a:t>
            </a:r>
            <a:endParaRPr lang="en-US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C5D496B-0D59-1171-C9A6-F67C9F43585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7AD568-DF46-5B1E-8CD9-E84D80142E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600" dirty="0"/>
              <a:t>Myth: Cloud Replaces Mainframe</a:t>
            </a:r>
          </a:p>
          <a:p>
            <a:endParaRPr lang="en-US" sz="1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47DC90-A0D6-4D0A-9D78-F51293F0340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Regulatory compliance, barriers to transition.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Hybridization is more likely! ELT approach is developing to load mainframe data into lakes for analysis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8012E36F-6F6F-360F-7D80-C175FA9D0D50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05B7C6-7142-33C9-8215-D5B53152CD0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1600" dirty="0"/>
              <a:t>Myth: It’s too specialized!</a:t>
            </a:r>
          </a:p>
          <a:p>
            <a:endParaRPr lang="en-US" sz="1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72238-2272-3A02-FDA8-DA29B56923B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013935" y="4670498"/>
            <a:ext cx="3228286" cy="1311201"/>
          </a:xfrm>
        </p:spPr>
        <p:txBody>
          <a:bodyPr>
            <a:no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Changes underway to make mainframes more accessible.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WatsonX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AI Code Assist for translation of COBOL to Java and initiatives to enlist early career professionals. 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97BAE3-525D-BE16-3107-302D076CC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6C78D1-29D5-A04C-9277-69EE24AAC5B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" name="Picture 12" descr="A person with long hair and beard&#10;&#10;Description automatically generated">
            <a:extLst>
              <a:ext uri="{FF2B5EF4-FFF2-40B4-BE49-F238E27FC236}">
                <a16:creationId xmlns:a16="http://schemas.microsoft.com/office/drawing/2014/main" id="{30077164-F369-03B3-C883-ADE1FAF437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0" y="2331760"/>
            <a:ext cx="2527300" cy="1490694"/>
          </a:xfrm>
          <a:prstGeom prst="rect">
            <a:avLst/>
          </a:prstGeom>
        </p:spPr>
      </p:pic>
      <p:pic>
        <p:nvPicPr>
          <p:cNvPr id="17" name="Picture 16" descr="A person sitting at a desk in a room with red cabinets&#10;&#10;Description automatically generated">
            <a:extLst>
              <a:ext uri="{FF2B5EF4-FFF2-40B4-BE49-F238E27FC236}">
                <a16:creationId xmlns:a16="http://schemas.microsoft.com/office/drawing/2014/main" id="{3CD48EE0-6A85-3E1B-59AC-EFD75BA0AC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725" y="2321215"/>
            <a:ext cx="1876425" cy="1510764"/>
          </a:xfrm>
          <a:prstGeom prst="rect">
            <a:avLst/>
          </a:prstGeom>
        </p:spPr>
      </p:pic>
      <p:pic>
        <p:nvPicPr>
          <p:cNvPr id="28" name="Picture 27" descr="A person in a white lab coat&#10;&#10;Description automatically generated">
            <a:extLst>
              <a:ext uri="{FF2B5EF4-FFF2-40B4-BE49-F238E27FC236}">
                <a16:creationId xmlns:a16="http://schemas.microsoft.com/office/drawing/2014/main" id="{43FFD71B-AA14-FD1E-BBA9-4AD59BA005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26261" y="2321215"/>
            <a:ext cx="2403634" cy="1510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02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26"/>
    </mc:Choice>
    <mc:Fallback xmlns="">
      <p:transition spd="slow" advTm="200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B662A8-5F92-448A-6935-A56621CCA3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Brief History!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AD44B-0359-9692-05F4-8C0217D9FB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600" dirty="0"/>
              <a:t>US Navy Bureau of Ships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B49F3-98BB-6A6A-2669-AB4768ABD8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664" y="2926792"/>
            <a:ext cx="2815587" cy="9762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- Pre-mainframe technologies in use: Analog computers, mechanical calculators, electrical tabulating machines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Used for gunnery calcs, navigation, and engineering tasks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EA7326-11E1-BA44-C60C-88A1CF5FF427}"/>
              </a:ext>
            </a:extLst>
          </p:cNvPr>
          <p:cNvSpPr/>
          <p:nvPr/>
        </p:nvSpPr>
        <p:spPr>
          <a:xfrm>
            <a:off x="943664" y="1838325"/>
            <a:ext cx="770836" cy="4079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1937</a:t>
            </a:r>
          </a:p>
        </p:txBody>
      </p:sp>
      <p:pic>
        <p:nvPicPr>
          <p:cNvPr id="41" name="Picture 40" descr="A close-up of a person holding a computer&#10;&#10;Description automatically generated">
            <a:extLst>
              <a:ext uri="{FF2B5EF4-FFF2-40B4-BE49-F238E27FC236}">
                <a16:creationId xmlns:a16="http://schemas.microsoft.com/office/drawing/2014/main" id="{EDD090C3-8DFC-7E7F-3068-5BA5EEC4E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257" y="1599026"/>
            <a:ext cx="6583588" cy="2963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235F7DF5-3BA0-F3DA-FCD7-D8A8893532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3664" y="4733717"/>
            <a:ext cx="3267747" cy="257804"/>
          </a:xfrm>
        </p:spPr>
        <p:txBody>
          <a:bodyPr/>
          <a:lstStyle/>
          <a:p>
            <a:r>
              <a:rPr lang="en-US" sz="1600" dirty="0"/>
              <a:t>Eckert-Mauchly Computer Corp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7323BE26-E658-3F79-30D2-CD05581E89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3664" y="5207770"/>
            <a:ext cx="3035972" cy="72609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- Commercialization Occurs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UNIVAC created to process census data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Magnetic tape, faster than punch cards</a:t>
            </a:r>
          </a:p>
          <a:p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C89488B-680E-6191-CE37-91378105C191}"/>
              </a:ext>
            </a:extLst>
          </p:cNvPr>
          <p:cNvSpPr/>
          <p:nvPr/>
        </p:nvSpPr>
        <p:spPr>
          <a:xfrm>
            <a:off x="943664" y="4110836"/>
            <a:ext cx="770836" cy="3981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1951</a:t>
            </a:r>
          </a:p>
        </p:txBody>
      </p:sp>
      <p:pic>
        <p:nvPicPr>
          <p:cNvPr id="1028" name="Picture 4" descr="Eckert, John W. Mauchly (1951 UNIVAC) - IT-spots">
            <a:extLst>
              <a:ext uri="{FF2B5EF4-FFF2-40B4-BE49-F238E27FC236}">
                <a16:creationId xmlns:a16="http://schemas.microsoft.com/office/drawing/2014/main" id="{7E0AD8F7-EFB8-48DB-CCA3-71D42ED1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8744" y="3534410"/>
            <a:ext cx="3935433" cy="2656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ckert-Mauchly Computer Corporation (EMCC) | Selling the Computer ...">
            <a:extLst>
              <a:ext uri="{FF2B5EF4-FFF2-40B4-BE49-F238E27FC236}">
                <a16:creationId xmlns:a16="http://schemas.microsoft.com/office/drawing/2014/main" id="{DDF89AD5-D24A-6834-2469-045C29A5F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131" y="3064518"/>
            <a:ext cx="2775738" cy="3539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52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37"/>
    </mc:Choice>
    <mc:Fallback xmlns="">
      <p:transition spd="slow" advTm="6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3" grpId="0" build="p"/>
      <p:bldP spid="5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B662A8-5F92-448A-6935-A56621CCA3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Time Marches On!</a:t>
            </a:r>
          </a:p>
        </p:txBody>
      </p:sp>
      <p:pic>
        <p:nvPicPr>
          <p:cNvPr id="46" name="Picture 45" descr="A close-up of a chip&#10;&#10;Description automatically generated">
            <a:extLst>
              <a:ext uri="{FF2B5EF4-FFF2-40B4-BE49-F238E27FC236}">
                <a16:creationId xmlns:a16="http://schemas.microsoft.com/office/drawing/2014/main" id="{843A565A-22B7-DDCC-BEF8-A1D8462959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6835" y="4689162"/>
            <a:ext cx="2032723" cy="198853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7044D227-7A30-AD8A-989B-5C3A4EDB12DD}"/>
              </a:ext>
            </a:extLst>
          </p:cNvPr>
          <p:cNvSpPr txBox="1">
            <a:spLocks/>
          </p:cNvSpPr>
          <p:nvPr/>
        </p:nvSpPr>
        <p:spPr>
          <a:xfrm>
            <a:off x="943664" y="4714247"/>
            <a:ext cx="2815589" cy="2578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Innovation Continues!</a:t>
            </a:r>
          </a:p>
          <a:p>
            <a:endParaRPr lang="en-US" sz="1600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2CF2D119-B96F-1C16-6F89-3EC7C013F916}"/>
              </a:ext>
            </a:extLst>
          </p:cNvPr>
          <p:cNvSpPr txBox="1">
            <a:spLocks/>
          </p:cNvSpPr>
          <p:nvPr/>
        </p:nvSpPr>
        <p:spPr>
          <a:xfrm>
            <a:off x="943664" y="5188300"/>
            <a:ext cx="2815587" cy="1017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- Magnetic ferrite cores were replaced by silicon DRAM memory chips</a:t>
            </a:r>
          </a:p>
          <a:p>
            <a:r>
              <a:rPr lang="en-US"/>
              <a:t>- Virtual memory introduced</a:t>
            </a:r>
          </a:p>
          <a:p>
            <a:r>
              <a:rPr lang="en-US"/>
              <a:t>- Dynamic address translation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DEE37EF-BA26-7C42-A051-A6710132B4F4}"/>
              </a:ext>
            </a:extLst>
          </p:cNvPr>
          <p:cNvSpPr/>
          <p:nvPr/>
        </p:nvSpPr>
        <p:spPr>
          <a:xfrm>
            <a:off x="943664" y="4109568"/>
            <a:ext cx="770836" cy="3981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1970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85954258-DA3F-ED10-B99D-667E347D33BC}"/>
              </a:ext>
            </a:extLst>
          </p:cNvPr>
          <p:cNvSpPr txBox="1">
            <a:spLocks/>
          </p:cNvSpPr>
          <p:nvPr/>
        </p:nvSpPr>
        <p:spPr>
          <a:xfrm>
            <a:off x="944401" y="2452738"/>
            <a:ext cx="2815589" cy="300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IBM</a:t>
            </a:r>
          </a:p>
          <a:p>
            <a:endParaRPr lang="en-US" sz="1600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1AC268B7-83DE-E626-F2CF-5B2D45CA32D8}"/>
              </a:ext>
            </a:extLst>
          </p:cNvPr>
          <p:cNvSpPr txBox="1">
            <a:spLocks/>
          </p:cNvSpPr>
          <p:nvPr/>
        </p:nvSpPr>
        <p:spPr>
          <a:xfrm>
            <a:off x="944401" y="2926792"/>
            <a:ext cx="3201744" cy="11391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- Modern IBM Z System/360 released with unified architecture</a:t>
            </a:r>
          </a:p>
          <a:p>
            <a:r>
              <a:rPr lang="en-US" dirty="0"/>
              <a:t>- First computers designed to cover a complete range of applications, unified architecture</a:t>
            </a:r>
          </a:p>
          <a:p>
            <a:r>
              <a:rPr lang="en-US" dirty="0"/>
              <a:t>-  Solid state tech replaced vacuum tubes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5FD2CD7-4688-20F7-F6C2-2125671123BB}"/>
              </a:ext>
            </a:extLst>
          </p:cNvPr>
          <p:cNvSpPr/>
          <p:nvPr/>
        </p:nvSpPr>
        <p:spPr>
          <a:xfrm>
            <a:off x="944401" y="1838325"/>
            <a:ext cx="770836" cy="4646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1965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1DF99C8-F1F8-D21C-4C4A-F3478AEBA55D}"/>
              </a:ext>
            </a:extLst>
          </p:cNvPr>
          <p:cNvCxnSpPr>
            <a:cxnSpLocks/>
          </p:cNvCxnSpPr>
          <p:nvPr/>
        </p:nvCxnSpPr>
        <p:spPr>
          <a:xfrm>
            <a:off x="7341868" y="5671568"/>
            <a:ext cx="59905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A close-up of a microchip&#10;&#10;Description automatically generated">
            <a:extLst>
              <a:ext uri="{FF2B5EF4-FFF2-40B4-BE49-F238E27FC236}">
                <a16:creationId xmlns:a16="http://schemas.microsoft.com/office/drawing/2014/main" id="{D5B5BBF3-81A5-D7F3-09B4-64A4FDE5B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234" y="4828117"/>
            <a:ext cx="2753084" cy="18353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3" name="Picture 62" descr="A close-up of a circuit board&#10;&#10;Description automatically generated">
            <a:extLst>
              <a:ext uri="{FF2B5EF4-FFF2-40B4-BE49-F238E27FC236}">
                <a16:creationId xmlns:a16="http://schemas.microsoft.com/office/drawing/2014/main" id="{9C8C489D-B8C3-1B84-8B45-B916D65D30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164" y="1838325"/>
            <a:ext cx="2908441" cy="2669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" name="Picture 66" descr="A close-up of a circuit board&#10;&#10;Description automatically generated">
            <a:extLst>
              <a:ext uri="{FF2B5EF4-FFF2-40B4-BE49-F238E27FC236}">
                <a16:creationId xmlns:a16="http://schemas.microsoft.com/office/drawing/2014/main" id="{E526D978-6C60-6140-812D-196318CE62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510" y="1075878"/>
            <a:ext cx="3146089" cy="3468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E57BAB5-7977-81DC-B2AA-79EB2DF63B07}"/>
              </a:ext>
            </a:extLst>
          </p:cNvPr>
          <p:cNvCxnSpPr>
            <a:cxnSpLocks/>
          </p:cNvCxnSpPr>
          <p:nvPr/>
        </p:nvCxnSpPr>
        <p:spPr>
          <a:xfrm>
            <a:off x="7543800" y="3045846"/>
            <a:ext cx="41563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832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16"/>
    </mc:Choice>
    <mc:Fallback xmlns="">
      <p:transition spd="slow" advTm="8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p"/>
      <p:bldP spid="52" grpId="0" uiExpand="1" build="p"/>
      <p:bldP spid="57" grpId="0" build="p"/>
      <p:bldP spid="5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999EE4A-7A4A-13CC-5EF4-FC98113C33E9}"/>
              </a:ext>
            </a:extLst>
          </p:cNvPr>
          <p:cNvSpPr/>
          <p:nvPr/>
        </p:nvSpPr>
        <p:spPr>
          <a:xfrm>
            <a:off x="4337439" y="1715889"/>
            <a:ext cx="2778884" cy="438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A73977C-E56F-C76D-F9FF-9F70E24CDDE3}"/>
              </a:ext>
            </a:extLst>
          </p:cNvPr>
          <p:cNvSpPr/>
          <p:nvPr/>
        </p:nvSpPr>
        <p:spPr>
          <a:xfrm>
            <a:off x="7449161" y="1233791"/>
            <a:ext cx="4145939" cy="5029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B662A8-5F92-448A-6935-A56621CCA3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Saga Continues!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13E2B8-18F3-1899-1612-B5F338D018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62714" y="2477886"/>
            <a:ext cx="2815589" cy="257804"/>
          </a:xfrm>
        </p:spPr>
        <p:txBody>
          <a:bodyPr/>
          <a:lstStyle/>
          <a:p>
            <a:r>
              <a:rPr lang="en-US" sz="1600" dirty="0"/>
              <a:t>Death Announcement</a:t>
            </a:r>
          </a:p>
          <a:p>
            <a:endParaRPr lang="en-US" sz="16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9E5B495-A5BC-EDA6-BE6B-FE3FAD8FDD9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5780" y="4723982"/>
            <a:ext cx="2815589" cy="257804"/>
          </a:xfrm>
        </p:spPr>
        <p:txBody>
          <a:bodyPr/>
          <a:lstStyle/>
          <a:p>
            <a:r>
              <a:rPr lang="en-US" sz="1600" dirty="0"/>
              <a:t>The Future is Now</a:t>
            </a:r>
          </a:p>
          <a:p>
            <a:endParaRPr lang="en-US" sz="1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1E4516-DBD7-F9B2-B9C5-B6828065864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5780" y="5198035"/>
            <a:ext cx="2815587" cy="10172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- Mainframe is STILL IN USE by finance, healthcare, government, and aviation industries</a:t>
            </a:r>
          </a:p>
          <a:p>
            <a:r>
              <a:rPr lang="en-US" dirty="0"/>
              <a:t>- New developments include implementing AI to improve real-time fraud detection capabilities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DE2068F-5ECB-1F83-600D-A72328C8C05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62714" y="2943774"/>
            <a:ext cx="2934372" cy="1017238"/>
          </a:xfrm>
        </p:spPr>
        <p:txBody>
          <a:bodyPr>
            <a:normAutofit/>
          </a:bodyPr>
          <a:lstStyle/>
          <a:p>
            <a:r>
              <a:rPr lang="en-US" dirty="0"/>
              <a:t>- Mainframes were publicly stated to have only a few more years of relevance</a:t>
            </a:r>
          </a:p>
          <a:p>
            <a:r>
              <a:rPr lang="en-US" dirty="0"/>
              <a:t>- "I predict that the last mainframe will be unplugged on March 15, 1996.“ Stewart Alsop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5F8C688-87F2-E7C2-D922-EDA670A24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6C78D1-29D5-A04C-9277-69EE24AAC5B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49C530-9505-0D04-BA02-D3584F4A65B8}"/>
              </a:ext>
            </a:extLst>
          </p:cNvPr>
          <p:cNvSpPr/>
          <p:nvPr/>
        </p:nvSpPr>
        <p:spPr>
          <a:xfrm>
            <a:off x="943664" y="1856995"/>
            <a:ext cx="770836" cy="3981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1991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C3C084-E51F-1807-38FD-ADD10B6CF22B}"/>
              </a:ext>
            </a:extLst>
          </p:cNvPr>
          <p:cNvSpPr/>
          <p:nvPr/>
        </p:nvSpPr>
        <p:spPr>
          <a:xfrm>
            <a:off x="943664" y="4104275"/>
            <a:ext cx="770836" cy="3981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2024</a:t>
            </a:r>
          </a:p>
        </p:txBody>
      </p:sp>
      <p:pic>
        <p:nvPicPr>
          <p:cNvPr id="39" name="Picture 38" descr="A person eating a plate with words on it&#10;&#10;Description automatically generated">
            <a:extLst>
              <a:ext uri="{FF2B5EF4-FFF2-40B4-BE49-F238E27FC236}">
                <a16:creationId xmlns:a16="http://schemas.microsoft.com/office/drawing/2014/main" id="{8CFE28F2-6D9E-D8B6-755E-02B5134E62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505" y="1715889"/>
            <a:ext cx="2795818" cy="4380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42" descr="A person standing in a hallway of a server room&#10;&#10;Description automatically generated">
            <a:extLst>
              <a:ext uri="{FF2B5EF4-FFF2-40B4-BE49-F238E27FC236}">
                <a16:creationId xmlns:a16="http://schemas.microsoft.com/office/drawing/2014/main" id="{6384EF61-3938-681E-ABE1-1C84C70A9D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9161" y="1233791"/>
            <a:ext cx="4145939" cy="5029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5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76"/>
    </mc:Choice>
    <mc:Fallback xmlns="">
      <p:transition spd="slow" advTm="14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  <p:bldP spid="13" grpId="0" build="p"/>
      <p:bldP spid="1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AF36A2-247F-09D3-392D-175EBB5CF782}"/>
              </a:ext>
            </a:extLst>
          </p:cNvPr>
          <p:cNvSpPr/>
          <p:nvPr/>
        </p:nvSpPr>
        <p:spPr>
          <a:xfrm>
            <a:off x="280555" y="270164"/>
            <a:ext cx="402538" cy="426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21C9E9-19DF-E406-5B8F-A30F0FEA642B}"/>
              </a:ext>
            </a:extLst>
          </p:cNvPr>
          <p:cNvSpPr/>
          <p:nvPr/>
        </p:nvSpPr>
        <p:spPr>
          <a:xfrm>
            <a:off x="553109" y="484444"/>
            <a:ext cx="4871831" cy="6227763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E2EA0-519B-56EE-B8DD-D25553B858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0743" y="484444"/>
            <a:ext cx="4204806" cy="1296730"/>
          </a:xfrm>
        </p:spPr>
        <p:txBody>
          <a:bodyPr/>
          <a:lstStyle/>
          <a:p>
            <a:r>
              <a:rPr lang="en-US" sz="3600" dirty="0"/>
              <a:t>Amazing Mainframe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B660F-D121-91EB-F4A5-2BCF28760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1455" y="2242839"/>
            <a:ext cx="4204805" cy="1851526"/>
          </a:xfrm>
        </p:spPr>
        <p:txBody>
          <a:bodyPr/>
          <a:lstStyle/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Reliability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Availability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404F54-A2ED-24B1-507D-88EDBF510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6C78D1-29D5-A04C-9277-69EE24AAC5B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F59EAF-D6BF-6255-248F-AF92CDB270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"/>
            <a:ext cx="6096000" cy="6857999"/>
          </a:xfrm>
          <a:prstGeom prst="rect">
            <a:avLst/>
          </a:prstGeom>
        </p:spPr>
      </p:pic>
      <p:pic>
        <p:nvPicPr>
          <p:cNvPr id="7" name="Picture 6" descr="A person sitting at a computer&#10;&#10;Description automatically generated">
            <a:extLst>
              <a:ext uri="{FF2B5EF4-FFF2-40B4-BE49-F238E27FC236}">
                <a16:creationId xmlns:a16="http://schemas.microsoft.com/office/drawing/2014/main" id="{85FC9C0C-2845-71AB-CED1-510D6CD4B4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"/>
            <a:ext cx="2924175" cy="3221387"/>
          </a:xfrm>
          <a:prstGeom prst="rect">
            <a:avLst/>
          </a:prstGeom>
        </p:spPr>
      </p:pic>
      <p:pic>
        <p:nvPicPr>
          <p:cNvPr id="9" name="Picture 8" descr="A person standing in a room with many computer servers&#10;&#10;Description automatically generated">
            <a:extLst>
              <a:ext uri="{FF2B5EF4-FFF2-40B4-BE49-F238E27FC236}">
                <a16:creationId xmlns:a16="http://schemas.microsoft.com/office/drawing/2014/main" id="{AF5997FE-4466-4DE0-87E0-2C1F0BE513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7825" y="3748086"/>
            <a:ext cx="2924175" cy="3109912"/>
          </a:xfrm>
          <a:prstGeom prst="rect">
            <a:avLst/>
          </a:prstGeom>
        </p:spPr>
      </p:pic>
      <p:pic>
        <p:nvPicPr>
          <p:cNvPr id="11" name="Picture 10" descr="A person using a phone at an atm&#10;&#10;Description automatically generated">
            <a:extLst>
              <a:ext uri="{FF2B5EF4-FFF2-40B4-BE49-F238E27FC236}">
                <a16:creationId xmlns:a16="http://schemas.microsoft.com/office/drawing/2014/main" id="{6BDF555D-B2FA-AAB8-BC61-3D2910028E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3406515"/>
            <a:ext cx="2924175" cy="3451483"/>
          </a:xfrm>
          <a:prstGeom prst="rect">
            <a:avLst/>
          </a:prstGeom>
        </p:spPr>
      </p:pic>
      <p:pic>
        <p:nvPicPr>
          <p:cNvPr id="17" name="Picture 16" descr="A person in a hoodie using a computer&#10;&#10;Description automatically generated">
            <a:extLst>
              <a:ext uri="{FF2B5EF4-FFF2-40B4-BE49-F238E27FC236}">
                <a16:creationId xmlns:a16="http://schemas.microsoft.com/office/drawing/2014/main" id="{8E61DEBE-3F58-15DA-8FBA-A7C6DDD7F4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7825" y="-1"/>
            <a:ext cx="2924175" cy="3562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4BF483-DB34-5CCD-6FBC-BE73A6C08A66}"/>
              </a:ext>
            </a:extLst>
          </p:cNvPr>
          <p:cNvSpPr txBox="1"/>
          <p:nvPr/>
        </p:nvSpPr>
        <p:spPr>
          <a:xfrm>
            <a:off x="851455" y="1781174"/>
            <a:ext cx="293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Five nines of reliability!</a:t>
            </a:r>
          </a:p>
          <a:p>
            <a:r>
              <a:rPr lang="en-US" sz="1200" i="1" dirty="0"/>
              <a:t>Less than 5.36 minutes of downtime!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2E5C7F-51F3-9BEF-C5C8-5C50F918D2E8}"/>
              </a:ext>
            </a:extLst>
          </p:cNvPr>
          <p:cNvSpPr txBox="1"/>
          <p:nvPr/>
        </p:nvSpPr>
        <p:spPr>
          <a:xfrm>
            <a:off x="976515" y="4251559"/>
            <a:ext cx="42365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Transaction rollback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Checkpoint restart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Complex job scheduling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z15 offers 190 configurable cores = finely tuned; “bespoke” </a:t>
            </a:r>
          </a:p>
          <a:p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CAA2B3-F0D8-805B-C0FF-938E8BC2DC78}"/>
              </a:ext>
            </a:extLst>
          </p:cNvPr>
          <p:cNvSpPr txBox="1"/>
          <p:nvPr/>
        </p:nvSpPr>
        <p:spPr>
          <a:xfrm>
            <a:off x="930743" y="5745659"/>
            <a:ext cx="42048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Modular by design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In-depth logging – problem solving that much easier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Onsite, accessible for repair and maintenance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Tightly controlled access</a:t>
            </a:r>
          </a:p>
          <a:p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2A9BEB-BAA2-BA66-9200-09160AFEF092}"/>
              </a:ext>
            </a:extLst>
          </p:cNvPr>
          <p:cNvSpPr txBox="1"/>
          <p:nvPr/>
        </p:nvSpPr>
        <p:spPr>
          <a:xfrm>
            <a:off x="934789" y="2783702"/>
            <a:ext cx="42782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Built-in redundancy across various hardware levels (I/O paths, power supply, memory, processors)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Error detection/correction of data corruption.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Can handle up to 7 magnitude earthquakes!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2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463"/>
    </mc:Choice>
    <mc:Fallback xmlns="">
      <p:transition spd="slow" advTm="220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/>
      <p:bldP spid="13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5.7|7.5|5.2|4.8|2.4|22.8|6.8|1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9|11.1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36.3|6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0.4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64.7|1.8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9|25.8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0.8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4.5|2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6"/>
</p:tagLst>
</file>

<file path=ppt/theme/theme1.xml><?xml version="1.0" encoding="utf-8"?>
<a:theme xmlns:a="http://schemas.openxmlformats.org/drawingml/2006/main" name="NetSPI Master Theme">
  <a:themeElements>
    <a:clrScheme name="NetSPI_Theme">
      <a:dk1>
        <a:srgbClr val="07142A"/>
      </a:dk1>
      <a:lt1>
        <a:srgbClr val="FFFFFF"/>
      </a:lt1>
      <a:dk2>
        <a:srgbClr val="111111"/>
      </a:dk2>
      <a:lt2>
        <a:srgbClr val="F3F1E6"/>
      </a:lt2>
      <a:accent1>
        <a:srgbClr val="F56900"/>
      </a:accent1>
      <a:accent2>
        <a:srgbClr val="345367"/>
      </a:accent2>
      <a:accent3>
        <a:srgbClr val="C29949"/>
      </a:accent3>
      <a:accent4>
        <a:srgbClr val="7D825E"/>
      </a:accent4>
      <a:accent5>
        <a:srgbClr val="71808D"/>
      </a:accent5>
      <a:accent6>
        <a:srgbClr val="303600"/>
      </a:accent6>
      <a:hlink>
        <a:srgbClr val="F56900"/>
      </a:hlink>
      <a:folHlink>
        <a:srgbClr val="7724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4997279-3E2A-9D41-9764-67D2F31EB9DA}" vid="{2CCC1B34-F8A7-FF42-A776-3BE034DC9E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6f80b15d-7615-4916-9142-75c64297e00a" xsi:nil="true"/>
    <lcf76f155ced4ddcb4097134ff3c332f xmlns="3259b6ab-4a7b-402e-b6d6-3c15690402cb">
      <Terms xmlns="http://schemas.microsoft.com/office/infopath/2007/PartnerControls"/>
    </lcf76f155ced4ddcb4097134ff3c332f>
    <MediaLengthInSeconds xmlns="3259b6ab-4a7b-402e-b6d6-3c15690402cb" xsi:nil="true"/>
    <SharedWithUsers xmlns="6f80b15d-7615-4916-9142-75c64297e00a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C82CCB96F8344584E226A183961F4B" ma:contentTypeVersion="19" ma:contentTypeDescription="Create a new document." ma:contentTypeScope="" ma:versionID="c7b9968308e25082f4d8e1c5a824d8e5">
  <xsd:schema xmlns:xsd="http://www.w3.org/2001/XMLSchema" xmlns:xs="http://www.w3.org/2001/XMLSchema" xmlns:p="http://schemas.microsoft.com/office/2006/metadata/properties" xmlns:ns1="http://schemas.microsoft.com/sharepoint/v3" xmlns:ns2="3259b6ab-4a7b-402e-b6d6-3c15690402cb" xmlns:ns3="6f80b15d-7615-4916-9142-75c64297e00a" targetNamespace="http://schemas.microsoft.com/office/2006/metadata/properties" ma:root="true" ma:fieldsID="1ec05f6f3e99152d60658b871ea9bff4" ns1:_="" ns2:_="" ns3:_="">
    <xsd:import namespace="http://schemas.microsoft.com/sharepoint/v3"/>
    <xsd:import namespace="3259b6ab-4a7b-402e-b6d6-3c15690402cb"/>
    <xsd:import namespace="6f80b15d-7615-4916-9142-75c64297e0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59b6ab-4a7b-402e-b6d6-3c15690402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99e99a2-8384-4fda-9faa-536bee33be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80b15d-7615-4916-9142-75c64297e00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6acbdbc-08a7-46e5-8739-5b3d98703030}" ma:internalName="TaxCatchAll" ma:showField="CatchAllData" ma:web="6f80b15d-7615-4916-9142-75c64297e0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E06897-03DC-4D18-9B04-6F1832D7496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6f80b15d-7615-4916-9142-75c64297e00a"/>
    <ds:schemaRef ds:uri="3259b6ab-4a7b-402e-b6d6-3c15690402cb"/>
  </ds:schemaRefs>
</ds:datastoreItem>
</file>

<file path=customXml/itemProps2.xml><?xml version="1.0" encoding="utf-8"?>
<ds:datastoreItem xmlns:ds="http://schemas.openxmlformats.org/officeDocument/2006/customXml" ds:itemID="{56AEA0BA-146E-4079-B228-94FFD9BCAB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259b6ab-4a7b-402e-b6d6-3c15690402cb"/>
    <ds:schemaRef ds:uri="6f80b15d-7615-4916-9142-75c64297e0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BB61AA-9353-44FB-9084-83617BE37A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_NetSPI_Template</Template>
  <TotalTime>20067</TotalTime>
  <Words>1000</Words>
  <Application>Microsoft Macintosh PowerPoint</Application>
  <PresentationFormat>Widescreen</PresentationFormat>
  <Paragraphs>168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ADLaM Display</vt:lpstr>
      <vt:lpstr>Aptos</vt:lpstr>
      <vt:lpstr>Arial</vt:lpstr>
      <vt:lpstr>Calibri</vt:lpstr>
      <vt:lpstr>Consolas</vt:lpstr>
      <vt:lpstr>Wingdings</vt:lpstr>
      <vt:lpstr>NetSPI Master Theme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Eggers</dc:creator>
  <cp:lastModifiedBy>Amanda Squire</cp:lastModifiedBy>
  <cp:revision>9</cp:revision>
  <dcterms:created xsi:type="dcterms:W3CDTF">2024-05-30T17:30:54Z</dcterms:created>
  <dcterms:modified xsi:type="dcterms:W3CDTF">2024-08-21T20:08:56Z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0x010100F1C82CCB96F8344584E226A183961F4B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